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1"/>
  </p:sldMasterIdLst>
  <p:notesMasterIdLst>
    <p:notesMasterId r:id="rId40"/>
  </p:notesMasterIdLst>
  <p:handoutMasterIdLst>
    <p:handoutMasterId r:id="rId41"/>
  </p:handoutMasterIdLst>
  <p:sldIdLst>
    <p:sldId id="257" r:id="rId2"/>
    <p:sldId id="461" r:id="rId3"/>
    <p:sldId id="530" r:id="rId4"/>
    <p:sldId id="553" r:id="rId5"/>
    <p:sldId id="556" r:id="rId6"/>
    <p:sldId id="557" r:id="rId7"/>
    <p:sldId id="533" r:id="rId8"/>
    <p:sldId id="540" r:id="rId9"/>
    <p:sldId id="435" r:id="rId10"/>
    <p:sldId id="552" r:id="rId11"/>
    <p:sldId id="524" r:id="rId12"/>
    <p:sldId id="549" r:id="rId13"/>
    <p:sldId id="550" r:id="rId14"/>
    <p:sldId id="527" r:id="rId15"/>
    <p:sldId id="528" r:id="rId16"/>
    <p:sldId id="470" r:id="rId17"/>
    <p:sldId id="462" r:id="rId18"/>
    <p:sldId id="473" r:id="rId19"/>
    <p:sldId id="482" r:id="rId20"/>
    <p:sldId id="481" r:id="rId21"/>
    <p:sldId id="531" r:id="rId22"/>
    <p:sldId id="487" r:id="rId23"/>
    <p:sldId id="483" r:id="rId24"/>
    <p:sldId id="467" r:id="rId25"/>
    <p:sldId id="485" r:id="rId26"/>
    <p:sldId id="491" r:id="rId27"/>
    <p:sldId id="519" r:id="rId28"/>
    <p:sldId id="510" r:id="rId29"/>
    <p:sldId id="498" r:id="rId30"/>
    <p:sldId id="468" r:id="rId31"/>
    <p:sldId id="520" r:id="rId32"/>
    <p:sldId id="501" r:id="rId33"/>
    <p:sldId id="502" r:id="rId34"/>
    <p:sldId id="457" r:id="rId35"/>
    <p:sldId id="505" r:id="rId36"/>
    <p:sldId id="506" r:id="rId37"/>
    <p:sldId id="463" r:id="rId38"/>
    <p:sldId id="454" r:id="rId39"/>
  </p:sldIdLst>
  <p:sldSz cx="12192000" cy="6858000"/>
  <p:notesSz cx="6797675" cy="9874250"/>
  <p:photoAlbum/>
  <p:defaultTextStyle>
    <a:defPPr>
      <a:defRPr lang="en-GB"/>
    </a:defPPr>
    <a:lvl1pPr algn="l" rtl="0" eaLnBrk="0" fontAlgn="base" hangingPunct="0">
      <a:spcBef>
        <a:spcPct val="0"/>
      </a:spcBef>
      <a:spcAft>
        <a:spcPct val="0"/>
      </a:spcAft>
      <a:defRPr sz="2400" kern="1200">
        <a:solidFill>
          <a:schemeClr val="tx2"/>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2"/>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2"/>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2"/>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2"/>
        </a:solidFill>
        <a:latin typeface="Arial" panose="020B0604020202020204" pitchFamily="34" charset="0"/>
        <a:ea typeface="+mn-ea"/>
        <a:cs typeface="+mn-cs"/>
      </a:defRPr>
    </a:lvl5pPr>
    <a:lvl6pPr marL="2286000" algn="l" defTabSz="914400" rtl="0" eaLnBrk="1" latinLnBrk="0" hangingPunct="1">
      <a:defRPr sz="2400" kern="1200">
        <a:solidFill>
          <a:schemeClr val="tx2"/>
        </a:solidFill>
        <a:latin typeface="Arial" panose="020B0604020202020204" pitchFamily="34" charset="0"/>
        <a:ea typeface="+mn-ea"/>
        <a:cs typeface="+mn-cs"/>
      </a:defRPr>
    </a:lvl6pPr>
    <a:lvl7pPr marL="2743200" algn="l" defTabSz="914400" rtl="0" eaLnBrk="1" latinLnBrk="0" hangingPunct="1">
      <a:defRPr sz="2400" kern="1200">
        <a:solidFill>
          <a:schemeClr val="tx2"/>
        </a:solidFill>
        <a:latin typeface="Arial" panose="020B0604020202020204" pitchFamily="34" charset="0"/>
        <a:ea typeface="+mn-ea"/>
        <a:cs typeface="+mn-cs"/>
      </a:defRPr>
    </a:lvl7pPr>
    <a:lvl8pPr marL="3200400" algn="l" defTabSz="914400" rtl="0" eaLnBrk="1" latinLnBrk="0" hangingPunct="1">
      <a:defRPr sz="2400" kern="1200">
        <a:solidFill>
          <a:schemeClr val="tx2"/>
        </a:solidFill>
        <a:latin typeface="Arial" panose="020B0604020202020204" pitchFamily="34" charset="0"/>
        <a:ea typeface="+mn-ea"/>
        <a:cs typeface="+mn-cs"/>
      </a:defRPr>
    </a:lvl8pPr>
    <a:lvl9pPr marL="3657600" algn="l" defTabSz="914400" rtl="0" eaLnBrk="1" latinLnBrk="0" hangingPunct="1">
      <a:defRPr sz="2400" kern="1200">
        <a:solidFill>
          <a:schemeClr val="tx2"/>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11">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66"/>
    <a:srgbClr val="0000FF"/>
    <a:srgbClr val="800000"/>
    <a:srgbClr val="333333"/>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96" autoAdjust="0"/>
    <p:restoredTop sz="95517" autoAdjust="0"/>
  </p:normalViewPr>
  <p:slideViewPr>
    <p:cSldViewPr>
      <p:cViewPr varScale="1">
        <p:scale>
          <a:sx n="88" d="100"/>
          <a:sy n="88" d="100"/>
        </p:scale>
        <p:origin x="198" y="8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86" d="100"/>
        <a:sy n="86" d="100"/>
      </p:scale>
      <p:origin x="0" y="2304"/>
    </p:cViewPr>
  </p:sorterViewPr>
  <p:notesViewPr>
    <p:cSldViewPr>
      <p:cViewPr varScale="1">
        <p:scale>
          <a:sx n="82" d="100"/>
          <a:sy n="82" d="100"/>
        </p:scale>
        <p:origin x="3972" y="102"/>
      </p:cViewPr>
      <p:guideLst>
        <p:guide orient="horz" pos="3111"/>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0" y="0"/>
            <a:ext cx="294640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latin typeface="Arial" charset="0"/>
              </a:defRPr>
            </a:lvl1pPr>
          </a:lstStyle>
          <a:p>
            <a:pPr>
              <a:defRPr/>
            </a:pPr>
            <a:endParaRPr lang="en-GB"/>
          </a:p>
        </p:txBody>
      </p:sp>
      <p:sp>
        <p:nvSpPr>
          <p:cNvPr id="82947" name="Rectangle 3"/>
          <p:cNvSpPr>
            <a:spLocks noGrp="1" noChangeArrowheads="1"/>
          </p:cNvSpPr>
          <p:nvPr>
            <p:ph type="dt" sz="quarter" idx="1"/>
          </p:nvPr>
        </p:nvSpPr>
        <p:spPr bwMode="auto">
          <a:xfrm>
            <a:off x="3849688" y="0"/>
            <a:ext cx="294640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latin typeface="Arial" charset="0"/>
              </a:defRPr>
            </a:lvl1pPr>
          </a:lstStyle>
          <a:p>
            <a:pPr>
              <a:defRPr/>
            </a:pPr>
            <a:endParaRPr lang="en-GB"/>
          </a:p>
        </p:txBody>
      </p:sp>
      <p:sp>
        <p:nvSpPr>
          <p:cNvPr id="82948" name="Rectangle 4"/>
          <p:cNvSpPr>
            <a:spLocks noGrp="1" noChangeArrowheads="1"/>
          </p:cNvSpPr>
          <p:nvPr>
            <p:ph type="ftr" sz="quarter" idx="2"/>
          </p:nvPr>
        </p:nvSpPr>
        <p:spPr bwMode="auto">
          <a:xfrm>
            <a:off x="0" y="9378950"/>
            <a:ext cx="2946400"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Arial" charset="0"/>
              </a:defRPr>
            </a:lvl1pPr>
          </a:lstStyle>
          <a:p>
            <a:pPr>
              <a:defRPr/>
            </a:pPr>
            <a:endParaRPr lang="en-GB"/>
          </a:p>
        </p:txBody>
      </p:sp>
      <p:sp>
        <p:nvSpPr>
          <p:cNvPr id="82949" name="Rectangle 5"/>
          <p:cNvSpPr>
            <a:spLocks noGrp="1" noChangeArrowheads="1"/>
          </p:cNvSpPr>
          <p:nvPr>
            <p:ph type="sldNum" sz="quarter" idx="3"/>
          </p:nvPr>
        </p:nvSpPr>
        <p:spPr bwMode="auto">
          <a:xfrm>
            <a:off x="3849688" y="9378950"/>
            <a:ext cx="2946400"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defRPr>
            </a:lvl1pPr>
          </a:lstStyle>
          <a:p>
            <a:pPr>
              <a:defRPr/>
            </a:pPr>
            <a:fld id="{6B3C6CE6-47EF-44EF-A420-1A9994EA7805}" type="slidenum">
              <a:rPr lang="en-GB" altLang="en-US"/>
              <a:pPr>
                <a:defRPr/>
              </a:pPr>
              <a:t>‹#›</a:t>
            </a:fld>
            <a:endParaRPr lang="en-GB" altLang="en-US"/>
          </a:p>
        </p:txBody>
      </p:sp>
    </p:spTree>
    <p:extLst>
      <p:ext uri="{BB962C8B-B14F-4D97-AF65-F5344CB8AC3E}">
        <p14:creationId xmlns:p14="http://schemas.microsoft.com/office/powerpoint/2010/main" val="9178999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640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latin typeface="Arial" charset="0"/>
              </a:defRPr>
            </a:lvl1pPr>
          </a:lstStyle>
          <a:p>
            <a:pPr>
              <a:defRPr/>
            </a:pPr>
            <a:endParaRPr lang="en-GB"/>
          </a:p>
        </p:txBody>
      </p:sp>
      <p:sp>
        <p:nvSpPr>
          <p:cNvPr id="4099" name="Rectangle 3"/>
          <p:cNvSpPr>
            <a:spLocks noGrp="1" noChangeArrowheads="1"/>
          </p:cNvSpPr>
          <p:nvPr>
            <p:ph type="dt" idx="1"/>
          </p:nvPr>
        </p:nvSpPr>
        <p:spPr bwMode="auto">
          <a:xfrm>
            <a:off x="3849688" y="0"/>
            <a:ext cx="294640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latin typeface="Arial" charset="0"/>
              </a:defRPr>
            </a:lvl1pPr>
          </a:lstStyle>
          <a:p>
            <a:pPr>
              <a:defRPr/>
            </a:pPr>
            <a:endParaRPr lang="en-GB"/>
          </a:p>
        </p:txBody>
      </p:sp>
      <p:sp>
        <p:nvSpPr>
          <p:cNvPr id="5124" name="Rectangle 4"/>
          <p:cNvSpPr>
            <a:spLocks noGrp="1" noRot="1" noChangeAspect="1" noChangeArrowheads="1" noTextEdit="1"/>
          </p:cNvSpPr>
          <p:nvPr>
            <p:ph type="sldImg" idx="2"/>
          </p:nvPr>
        </p:nvSpPr>
        <p:spPr bwMode="auto">
          <a:xfrm>
            <a:off x="107950" y="739775"/>
            <a:ext cx="6581775" cy="37036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79450" y="4691063"/>
            <a:ext cx="5438775" cy="44434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102" name="Rectangle 6"/>
          <p:cNvSpPr>
            <a:spLocks noGrp="1" noChangeArrowheads="1"/>
          </p:cNvSpPr>
          <p:nvPr>
            <p:ph type="ftr" sz="quarter" idx="4"/>
          </p:nvPr>
        </p:nvSpPr>
        <p:spPr bwMode="auto">
          <a:xfrm>
            <a:off x="0" y="9378950"/>
            <a:ext cx="2946400"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Arial" charset="0"/>
              </a:defRPr>
            </a:lvl1pPr>
          </a:lstStyle>
          <a:p>
            <a:pPr>
              <a:defRPr/>
            </a:pPr>
            <a:endParaRPr lang="en-GB"/>
          </a:p>
        </p:txBody>
      </p:sp>
      <p:sp>
        <p:nvSpPr>
          <p:cNvPr id="4103" name="Rectangle 7"/>
          <p:cNvSpPr>
            <a:spLocks noGrp="1" noChangeArrowheads="1"/>
          </p:cNvSpPr>
          <p:nvPr>
            <p:ph type="sldNum" sz="quarter" idx="5"/>
          </p:nvPr>
        </p:nvSpPr>
        <p:spPr bwMode="auto">
          <a:xfrm>
            <a:off x="3849688" y="9378950"/>
            <a:ext cx="2946400"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defRPr>
            </a:lvl1pPr>
          </a:lstStyle>
          <a:p>
            <a:pPr>
              <a:defRPr/>
            </a:pPr>
            <a:fld id="{7F3AD9A2-B5E3-4F34-AC2E-A87E9EDBB8A8}" type="slidenum">
              <a:rPr lang="en-GB" altLang="en-US"/>
              <a:pPr>
                <a:defRPr/>
              </a:pPr>
              <a:t>‹#›</a:t>
            </a:fld>
            <a:endParaRPr lang="en-GB" altLang="en-US"/>
          </a:p>
        </p:txBody>
      </p:sp>
    </p:spTree>
    <p:extLst>
      <p:ext uri="{BB962C8B-B14F-4D97-AF65-F5344CB8AC3E}">
        <p14:creationId xmlns:p14="http://schemas.microsoft.com/office/powerpoint/2010/main" val="34905120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xfrm>
            <a:off x="107950" y="739775"/>
            <a:ext cx="6581775" cy="3703638"/>
          </a:xfrm>
          <a:ln/>
        </p:spPr>
      </p:sp>
      <p:sp>
        <p:nvSpPr>
          <p:cNvPr id="8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832746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xfrm>
            <a:off x="107950" y="739775"/>
            <a:ext cx="6581775" cy="3703638"/>
          </a:xfrm>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latin typeface="Arial" panose="020B0604020202020204" pitchFamily="34" charset="0"/>
              </a:rPr>
              <a:t>Ask yourself…</a:t>
            </a:r>
            <a:endParaRPr lang="en-GB" altLang="en-US">
              <a:latin typeface="Arial" panose="020B0604020202020204"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9F3400E-082F-461B-9E88-A0E2A2052D85}" type="slidenum">
              <a:rPr lang="en-GB" altLang="en-US" smtClean="0"/>
              <a:pPr>
                <a:spcBef>
                  <a:spcPct val="0"/>
                </a:spcBef>
              </a:pPr>
              <a:t>22</a:t>
            </a:fld>
            <a:endParaRPr lang="en-GB" altLang="en-US"/>
          </a:p>
        </p:txBody>
      </p:sp>
    </p:spTree>
    <p:extLst>
      <p:ext uri="{BB962C8B-B14F-4D97-AF65-F5344CB8AC3E}">
        <p14:creationId xmlns:p14="http://schemas.microsoft.com/office/powerpoint/2010/main" val="496388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107950" y="739775"/>
            <a:ext cx="6581775" cy="3703638"/>
          </a:xfrm>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146E02B-7B64-443A-8746-19D3EC7D787B}" type="slidenum">
              <a:rPr lang="en-GB" altLang="en-US" smtClean="0"/>
              <a:pPr>
                <a:spcBef>
                  <a:spcPct val="0"/>
                </a:spcBef>
              </a:pPr>
              <a:t>23</a:t>
            </a:fld>
            <a:endParaRPr lang="en-GB" altLang="en-US"/>
          </a:p>
        </p:txBody>
      </p:sp>
    </p:spTree>
    <p:extLst>
      <p:ext uri="{BB962C8B-B14F-4D97-AF65-F5344CB8AC3E}">
        <p14:creationId xmlns:p14="http://schemas.microsoft.com/office/powerpoint/2010/main" val="1461143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xfrm>
            <a:off x="107950" y="739775"/>
            <a:ext cx="6581775" cy="3703638"/>
          </a:xfrm>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latin typeface="Arial" panose="020B0604020202020204" pitchFamily="34" charset="0"/>
              </a:rPr>
              <a:t>Ask yourself…</a:t>
            </a:r>
            <a:endParaRPr lang="en-GB" altLang="en-US">
              <a:latin typeface="Arial" panose="020B0604020202020204"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C174382-A4EC-46EC-AE4C-E84539D66B4F}" type="slidenum">
              <a:rPr lang="en-GB" altLang="en-US" smtClean="0"/>
              <a:pPr>
                <a:spcBef>
                  <a:spcPct val="0"/>
                </a:spcBef>
              </a:pPr>
              <a:t>25</a:t>
            </a:fld>
            <a:endParaRPr lang="en-GB" altLang="en-US"/>
          </a:p>
        </p:txBody>
      </p:sp>
    </p:spTree>
    <p:extLst>
      <p:ext uri="{BB962C8B-B14F-4D97-AF65-F5344CB8AC3E}">
        <p14:creationId xmlns:p14="http://schemas.microsoft.com/office/powerpoint/2010/main" val="1751604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xfrm>
            <a:off x="107950" y="739775"/>
            <a:ext cx="6581775" cy="3703638"/>
          </a:xfrm>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latin typeface="Arial" panose="020B0604020202020204" pitchFamily="34" charset="0"/>
              </a:rPr>
              <a:t>Information that non smart users put on the internet</a:t>
            </a:r>
          </a:p>
          <a:p>
            <a:pPr eaLnBrk="1" hangingPunct="1">
              <a:spcBef>
                <a:spcPct val="0"/>
              </a:spcBef>
            </a:pPr>
            <a:endParaRPr lang="en-GB" altLang="en-US">
              <a:latin typeface="Arial" panose="020B0604020202020204" pitchFamily="34" charset="0"/>
            </a:endParaRPr>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F626858-EE57-481F-949B-B8C9FEB3B1F0}" type="slidenum">
              <a:rPr lang="en-GB" altLang="en-US" smtClean="0"/>
              <a:pPr>
                <a:spcBef>
                  <a:spcPct val="0"/>
                </a:spcBef>
              </a:pPr>
              <a:t>26</a:t>
            </a:fld>
            <a:endParaRPr lang="en-GB" altLang="en-US"/>
          </a:p>
        </p:txBody>
      </p:sp>
    </p:spTree>
    <p:extLst>
      <p:ext uri="{BB962C8B-B14F-4D97-AF65-F5344CB8AC3E}">
        <p14:creationId xmlns:p14="http://schemas.microsoft.com/office/powerpoint/2010/main" val="197297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107950" y="739775"/>
            <a:ext cx="6581775" cy="3703638"/>
          </a:xfrm>
          <a:ln/>
        </p:spPr>
      </p:sp>
      <p:sp>
        <p:nvSpPr>
          <p:cNvPr id="3" name="Notes Placeholder 2"/>
          <p:cNvSpPr>
            <a:spLocks noGrp="1"/>
          </p:cNvSpPr>
          <p:nvPr>
            <p:ph type="body" idx="1"/>
          </p:nvPr>
        </p:nvSpPr>
        <p:spPr/>
        <p:txBody>
          <a:bodyPr/>
          <a:lstStyle/>
          <a:p>
            <a:pPr>
              <a:defRPr/>
            </a:pPr>
            <a:r>
              <a:rPr lang="en-GB" b="1" dirty="0"/>
              <a:t>The internet is open to everyone – use it responsibly</a:t>
            </a:r>
          </a:p>
          <a:p>
            <a:pPr lvl="1">
              <a:defRPr/>
            </a:pPr>
            <a:r>
              <a:rPr lang="en-GB" i="1" dirty="0"/>
              <a:t>If you are not 100% sure, don’t do it </a:t>
            </a:r>
          </a:p>
          <a:p>
            <a:pPr marL="171450" indent="-171450">
              <a:buFont typeface="Arial" pitchFamily="34" charset="0"/>
              <a:buChar char="•"/>
              <a:defRPr/>
            </a:pPr>
            <a:r>
              <a:rPr lang="en-GB" dirty="0"/>
              <a:t>Don’t download, accept/click yes/agree</a:t>
            </a:r>
          </a:p>
          <a:p>
            <a:pPr lvl="1">
              <a:defRPr/>
            </a:pPr>
            <a:endParaRPr lang="en-GB" i="1" dirty="0"/>
          </a:p>
          <a:p>
            <a:pPr>
              <a:defRPr/>
            </a:pPr>
            <a:r>
              <a:rPr lang="en-GB" b="1" dirty="0"/>
              <a:t>Information is valuable – don’t give it away!</a:t>
            </a:r>
          </a:p>
          <a:p>
            <a:pPr lvl="1">
              <a:defRPr/>
            </a:pPr>
            <a:r>
              <a:rPr lang="en-GB" i="1" dirty="0"/>
              <a:t>Keep you private information off the net</a:t>
            </a:r>
          </a:p>
          <a:p>
            <a:pPr marL="171450" indent="-171450">
              <a:buFont typeface="Arial" pitchFamily="34" charset="0"/>
              <a:buChar char="•"/>
              <a:defRPr/>
            </a:pPr>
            <a:r>
              <a:rPr lang="en-GB" dirty="0"/>
              <a:t>Be mysterious, post responsibly</a:t>
            </a:r>
          </a:p>
          <a:p>
            <a:pPr lvl="1">
              <a:defRPr/>
            </a:pPr>
            <a:endParaRPr lang="en-GB" i="1" dirty="0"/>
          </a:p>
          <a:p>
            <a:pPr>
              <a:defRPr/>
            </a:pPr>
            <a:r>
              <a:rPr lang="en-GB" b="1" dirty="0"/>
              <a:t>If you wouldn’t do it in real life – don’t do it online! </a:t>
            </a:r>
          </a:p>
          <a:p>
            <a:pPr lvl="1">
              <a:defRPr/>
            </a:pPr>
            <a:r>
              <a:rPr lang="en-GB" i="1" dirty="0"/>
              <a:t>Enjoy the internet and be a smart user</a:t>
            </a:r>
          </a:p>
          <a:p>
            <a:pPr marL="171450" indent="-171450">
              <a:buFont typeface="Arial" pitchFamily="34" charset="0"/>
              <a:buChar char="•"/>
              <a:defRPr/>
            </a:pPr>
            <a:r>
              <a:rPr lang="en-GB" dirty="0"/>
              <a:t>The internet is an amazing place and, like visiting a big city, if you stay aware it can a very enjoyable and rewarding experience.</a:t>
            </a:r>
          </a:p>
          <a:p>
            <a:pPr>
              <a:defRPr/>
            </a:pPr>
            <a:endParaRPr lang="en-GB" dirty="0"/>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363E511-4824-4D44-9CC0-B95097EAC13D}" type="slidenum">
              <a:rPr lang="en-GB" altLang="en-US" smtClean="0"/>
              <a:pPr>
                <a:spcBef>
                  <a:spcPct val="0"/>
                </a:spcBef>
              </a:pPr>
              <a:t>29</a:t>
            </a:fld>
            <a:endParaRPr lang="en-GB" altLang="en-US"/>
          </a:p>
        </p:txBody>
      </p:sp>
    </p:spTree>
    <p:extLst>
      <p:ext uri="{BB962C8B-B14F-4D97-AF65-F5344CB8AC3E}">
        <p14:creationId xmlns:p14="http://schemas.microsoft.com/office/powerpoint/2010/main" val="2696101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07950" y="739775"/>
            <a:ext cx="6581775" cy="3703638"/>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EE7FB7F-4C46-4588-A697-49E80E12B17D}" type="slidenum">
              <a:rPr lang="en-GB" altLang="en-US" smtClean="0"/>
              <a:pPr>
                <a:spcBef>
                  <a:spcPct val="0"/>
                </a:spcBef>
              </a:pPr>
              <a:t>36</a:t>
            </a:fld>
            <a:endParaRPr lang="en-GB" altLang="en-US"/>
          </a:p>
        </p:txBody>
      </p:sp>
    </p:spTree>
    <p:extLst>
      <p:ext uri="{BB962C8B-B14F-4D97-AF65-F5344CB8AC3E}">
        <p14:creationId xmlns:p14="http://schemas.microsoft.com/office/powerpoint/2010/main" val="3490903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xfrm>
            <a:off x="107950" y="739775"/>
            <a:ext cx="6581775" cy="3703638"/>
          </a:xfrm>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16853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07950" y="739775"/>
            <a:ext cx="6581775" cy="3703638"/>
          </a:xfrm>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706435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3AD9A2-B5E3-4F34-AC2E-A87E9EDBB8A8}" type="slidenum">
              <a:rPr lang="en-GB" altLang="en-US" smtClean="0"/>
              <a:pPr>
                <a:defRPr/>
              </a:pPr>
              <a:t>13</a:t>
            </a:fld>
            <a:endParaRPr lang="en-GB" altLang="en-US"/>
          </a:p>
        </p:txBody>
      </p:sp>
    </p:spTree>
    <p:extLst>
      <p:ext uri="{BB962C8B-B14F-4D97-AF65-F5344CB8AC3E}">
        <p14:creationId xmlns:p14="http://schemas.microsoft.com/office/powerpoint/2010/main" val="4071235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xfrm>
            <a:off x="107950" y="739775"/>
            <a:ext cx="6581775" cy="3703638"/>
          </a:xfrm>
          <a:ln/>
        </p:spPr>
      </p:sp>
      <p:sp>
        <p:nvSpPr>
          <p:cNvPr id="11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963435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a:xfrm>
            <a:off x="107950" y="739775"/>
            <a:ext cx="6581775" cy="3703638"/>
          </a:xfrm>
          <a:ln/>
        </p:spPr>
      </p:sp>
      <p:sp>
        <p:nvSpPr>
          <p:cNvPr id="13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904548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486141A-3EFC-4A2F-8425-0E6A1F608EF1}" type="slidenum">
              <a:rPr lang="en-GB" altLang="en-US" smtClean="0"/>
              <a:pPr>
                <a:spcBef>
                  <a:spcPct val="0"/>
                </a:spcBef>
              </a:pPr>
              <a:t>18</a:t>
            </a:fld>
            <a:endParaRPr lang="en-GB" altLang="en-US"/>
          </a:p>
        </p:txBody>
      </p:sp>
      <p:sp>
        <p:nvSpPr>
          <p:cNvPr id="48131" name="Rectangle 2"/>
          <p:cNvSpPr>
            <a:spLocks noGrp="1" noRot="1" noChangeAspect="1" noChangeArrowheads="1" noTextEdit="1"/>
          </p:cNvSpPr>
          <p:nvPr>
            <p:ph type="sldImg"/>
          </p:nvPr>
        </p:nvSpPr>
        <p:spPr>
          <a:xfrm>
            <a:off x="800100" y="738188"/>
            <a:ext cx="5108575" cy="2874962"/>
          </a:xfrm>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rPr>
              <a:t>Many children will know more about the internet than the parent, so the aim of this presentation is to provide an insight into how children use the internet, and bridge the gulf of knowledge between the child and the parent.</a:t>
            </a:r>
          </a:p>
        </p:txBody>
      </p:sp>
    </p:spTree>
    <p:extLst>
      <p:ext uri="{BB962C8B-B14F-4D97-AF65-F5344CB8AC3E}">
        <p14:creationId xmlns:p14="http://schemas.microsoft.com/office/powerpoint/2010/main" val="2666180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xfrm>
            <a:off x="107950" y="739775"/>
            <a:ext cx="6581775" cy="3703638"/>
          </a:xfrm>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5D56055-C3CB-4692-8D53-4A4C710142DD}" type="slidenum">
              <a:rPr lang="en-GB" altLang="en-US" smtClean="0"/>
              <a:pPr>
                <a:spcBef>
                  <a:spcPct val="0"/>
                </a:spcBef>
              </a:pPr>
              <a:t>19</a:t>
            </a:fld>
            <a:endParaRPr lang="en-GB" altLang="en-US"/>
          </a:p>
        </p:txBody>
      </p:sp>
    </p:spTree>
    <p:extLst>
      <p:ext uri="{BB962C8B-B14F-4D97-AF65-F5344CB8AC3E}">
        <p14:creationId xmlns:p14="http://schemas.microsoft.com/office/powerpoint/2010/main" val="1083836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107950" y="739775"/>
            <a:ext cx="6581775" cy="3703638"/>
          </a:xfrm>
          <a:ln/>
        </p:spPr>
      </p:sp>
      <p:sp>
        <p:nvSpPr>
          <p:cNvPr id="3" name="Notes Placeholder 2"/>
          <p:cNvSpPr>
            <a:spLocks noGrp="1"/>
          </p:cNvSpPr>
          <p:nvPr>
            <p:ph type="body" idx="1"/>
          </p:nvPr>
        </p:nvSpPr>
        <p:spPr/>
        <p:txBody>
          <a:bodyPr/>
          <a:lstStyle/>
          <a:p>
            <a:pPr>
              <a:defRPr/>
            </a:pPr>
            <a:r>
              <a:rPr lang="en-GB" b="1" dirty="0" err="1" smtClean="0"/>
              <a:t>Reddit</a:t>
            </a:r>
            <a:endParaRPr lang="en-GB" b="1" dirty="0" smtClean="0"/>
          </a:p>
          <a:p>
            <a:pPr>
              <a:defRPr/>
            </a:pPr>
            <a:r>
              <a:rPr lang="en-GB" b="1" dirty="0" smtClean="0"/>
              <a:t>Snapchat</a:t>
            </a:r>
            <a:endParaRPr lang="en-GB" b="1" dirty="0"/>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6BD8740-CB50-4A7F-A01E-9F8AD26B5D63}" type="slidenum">
              <a:rPr lang="en-GB" altLang="en-US" smtClean="0"/>
              <a:pPr>
                <a:spcBef>
                  <a:spcPct val="0"/>
                </a:spcBef>
              </a:pPr>
              <a:t>20</a:t>
            </a:fld>
            <a:endParaRPr lang="en-GB" altLang="en-US"/>
          </a:p>
        </p:txBody>
      </p:sp>
    </p:spTree>
    <p:extLst>
      <p:ext uri="{BB962C8B-B14F-4D97-AF65-F5344CB8AC3E}">
        <p14:creationId xmlns:p14="http://schemas.microsoft.com/office/powerpoint/2010/main" val="923291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Instagram- we may keep, use and share your personal information with companies connected to Instagram . This can include, name, </a:t>
            </a:r>
            <a:r>
              <a:rPr lang="en-US" dirty="0" err="1"/>
              <a:t>emil</a:t>
            </a:r>
            <a:r>
              <a:rPr lang="en-US" dirty="0"/>
              <a:t> address, school, likes, dislike, </a:t>
            </a:r>
            <a:r>
              <a:rPr lang="en-US" b="1" dirty="0"/>
              <a:t>pictures we are not responsible what companies do with it. </a:t>
            </a:r>
          </a:p>
          <a:p>
            <a:endParaRPr lang="en-US" b="1" dirty="0"/>
          </a:p>
        </p:txBody>
      </p:sp>
      <p:sp>
        <p:nvSpPr>
          <p:cNvPr id="4" name="Slide Number Placeholder 3"/>
          <p:cNvSpPr>
            <a:spLocks noGrp="1"/>
          </p:cNvSpPr>
          <p:nvPr>
            <p:ph type="sldNum" sz="quarter" idx="10"/>
          </p:nvPr>
        </p:nvSpPr>
        <p:spPr/>
        <p:txBody>
          <a:bodyPr/>
          <a:lstStyle/>
          <a:p>
            <a:pPr>
              <a:defRPr/>
            </a:pPr>
            <a:fld id="{7F3AD9A2-B5E3-4F34-AC2E-A87E9EDBB8A8}" type="slidenum">
              <a:rPr lang="en-GB" altLang="en-US" smtClean="0"/>
              <a:pPr>
                <a:defRPr/>
              </a:pPr>
              <a:t>21</a:t>
            </a:fld>
            <a:endParaRPr lang="en-GB" altLang="en-US"/>
          </a:p>
        </p:txBody>
      </p:sp>
    </p:spTree>
    <p:extLst>
      <p:ext uri="{BB962C8B-B14F-4D97-AF65-F5344CB8AC3E}">
        <p14:creationId xmlns:p14="http://schemas.microsoft.com/office/powerpoint/2010/main" val="544622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127448" y="188641"/>
            <a:ext cx="10801200" cy="1008111"/>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r>
              <a:rPr lang="en-US" dirty="0" smtClean="0"/>
              <a:t>Click to edit Master title style</a:t>
            </a:r>
            <a:endParaRPr lang="en-GB" dirty="0"/>
          </a:p>
        </p:txBody>
      </p:sp>
    </p:spTree>
    <p:extLst>
      <p:ext uri="{BB962C8B-B14F-4D97-AF65-F5344CB8AC3E}">
        <p14:creationId xmlns:p14="http://schemas.microsoft.com/office/powerpoint/2010/main" val="2831505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type="title">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25873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gif"/><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1344" y="188640"/>
            <a:ext cx="895322" cy="1008112"/>
          </a:xfrm>
          <a:prstGeom prst="rect">
            <a:avLst/>
          </a:prstGeom>
        </p:spPr>
      </p:pic>
    </p:spTree>
  </p:cSld>
  <p:clrMap bg1="lt1" tx1="dk1" bg2="lt2" tx2="dk2" accent1="accent1" accent2="accent2" accent3="accent3" accent4="accent4" accent5="accent5" accent6="accent6" hlink="hlink" folHlink="folHlink"/>
  <p:sldLayoutIdLst>
    <p:sldLayoutId id="2147484013" r:id="rId1"/>
    <p:sldLayoutId id="2147484012" r:id="rId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jpeg"/><Relationship Id="rId18" Type="http://schemas.openxmlformats.org/officeDocument/2006/relationships/image" Target="../media/image30.png"/><Relationship Id="rId3" Type="http://schemas.openxmlformats.org/officeDocument/2006/relationships/image" Target="../media/image15.jpe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8.xml"/><Relationship Id="rId16" Type="http://schemas.openxmlformats.org/officeDocument/2006/relationships/image" Target="../media/image28.jpeg"/><Relationship Id="rId20"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5" Type="http://schemas.openxmlformats.org/officeDocument/2006/relationships/image" Target="../media/image27.png"/><Relationship Id="rId10" Type="http://schemas.openxmlformats.org/officeDocument/2006/relationships/image" Target="../media/image22.jpeg"/><Relationship Id="rId19" Type="http://schemas.openxmlformats.org/officeDocument/2006/relationships/image" Target="../media/image31.pn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hyperlink" Target="https://youtu.be/kBm16Hxqskc"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childnet-int.org/kia/parents/" TargetMode="Externa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71" name="Rectangle 18"/>
          <p:cNvSpPr>
            <a:spLocks noChangeArrowheads="1"/>
          </p:cNvSpPr>
          <p:nvPr/>
        </p:nvSpPr>
        <p:spPr bwMode="auto">
          <a:xfrm>
            <a:off x="-24680" y="3957464"/>
            <a:ext cx="1221668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lgn="ctr" eaLnBrk="1" hangingPunct="1"/>
            <a:r>
              <a:rPr lang="en-GB" altLang="en-US" sz="6000" b="1" dirty="0">
                <a:solidFill>
                  <a:schemeClr val="bg1"/>
                </a:solidFill>
                <a:effectLst>
                  <a:outerShdw blurRad="38100" dist="38100" dir="2700000" algn="tl">
                    <a:srgbClr val="000000">
                      <a:alpha val="43137"/>
                    </a:srgbClr>
                  </a:outerShdw>
                </a:effectLst>
                <a:latin typeface="+mn-lt"/>
              </a:rPr>
              <a:t>Sandwell Academy</a:t>
            </a:r>
          </a:p>
        </p:txBody>
      </p:sp>
      <p:sp>
        <p:nvSpPr>
          <p:cNvPr id="7172" name="Rectangle 19"/>
          <p:cNvSpPr>
            <a:spLocks noChangeArrowheads="1"/>
          </p:cNvSpPr>
          <p:nvPr/>
        </p:nvSpPr>
        <p:spPr bwMode="auto">
          <a:xfrm>
            <a:off x="1981200" y="5734050"/>
            <a:ext cx="8229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lgn="ctr" eaLnBrk="1" hangingPunct="1">
              <a:lnSpc>
                <a:spcPct val="90000"/>
              </a:lnSpc>
              <a:spcBef>
                <a:spcPct val="20000"/>
              </a:spcBef>
              <a:buFont typeface="Wingdings" panose="05000000000000000000" pitchFamily="2" charset="2"/>
              <a:buNone/>
            </a:pPr>
            <a:endParaRPr lang="en-US" altLang="en-US" sz="1800">
              <a:solidFill>
                <a:schemeClr val="accent1"/>
              </a:solidFill>
            </a:endParaRPr>
          </a:p>
        </p:txBody>
      </p:sp>
      <p:sp>
        <p:nvSpPr>
          <p:cNvPr id="7173" name="Rectangle 20"/>
          <p:cNvSpPr>
            <a:spLocks noChangeArrowheads="1"/>
          </p:cNvSpPr>
          <p:nvPr/>
        </p:nvSpPr>
        <p:spPr bwMode="auto">
          <a:xfrm>
            <a:off x="-1" y="5181600"/>
            <a:ext cx="12192001"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lgn="ctr" eaLnBrk="1" hangingPunct="1">
              <a:lnSpc>
                <a:spcPct val="90000"/>
              </a:lnSpc>
              <a:spcBef>
                <a:spcPct val="20000"/>
              </a:spcBef>
              <a:buFont typeface="Wingdings" panose="05000000000000000000" pitchFamily="2" charset="2"/>
              <a:buNone/>
            </a:pPr>
            <a:r>
              <a:rPr lang="en-GB" altLang="en-US" sz="4400" b="1" dirty="0">
                <a:solidFill>
                  <a:schemeClr val="bg1"/>
                </a:solidFill>
                <a:effectLst>
                  <a:outerShdw blurRad="38100" dist="38100" dir="2700000" algn="tl">
                    <a:srgbClr val="000000">
                      <a:alpha val="43137"/>
                    </a:srgbClr>
                  </a:outerShdw>
                </a:effectLst>
                <a:latin typeface="+mn-lt"/>
              </a:rPr>
              <a:t>Year 7 Information Evening</a:t>
            </a:r>
          </a:p>
          <a:p>
            <a:pPr algn="ctr" eaLnBrk="1" hangingPunct="1">
              <a:lnSpc>
                <a:spcPct val="90000"/>
              </a:lnSpc>
              <a:spcBef>
                <a:spcPct val="20000"/>
              </a:spcBef>
              <a:buFont typeface="Wingdings" panose="05000000000000000000" pitchFamily="2" charset="2"/>
              <a:buNone/>
            </a:pPr>
            <a:r>
              <a:rPr lang="en-GB" altLang="en-US" sz="4400" b="1" dirty="0" smtClean="0">
                <a:solidFill>
                  <a:schemeClr val="bg1"/>
                </a:solidFill>
                <a:effectLst>
                  <a:outerShdw blurRad="38100" dist="38100" dir="2700000" algn="tl">
                    <a:srgbClr val="000000">
                      <a:alpha val="43137"/>
                    </a:srgbClr>
                  </a:outerShdw>
                </a:effectLst>
                <a:latin typeface="+mn-lt"/>
              </a:rPr>
              <a:t>22 January 2019</a:t>
            </a:r>
            <a:endParaRPr lang="en-GB" altLang="en-US" sz="4400" b="1" dirty="0">
              <a:solidFill>
                <a:schemeClr val="bg1"/>
              </a:solidFill>
              <a:effectLst>
                <a:outerShdw blurRad="38100" dist="38100" dir="2700000" algn="tl">
                  <a:srgbClr val="000000">
                    <a:alpha val="43137"/>
                  </a:srgbClr>
                </a:outerShdw>
              </a:effectLst>
              <a:latin typeface="+mn-l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1638" y="141842"/>
            <a:ext cx="3388722" cy="381562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ontent Placeholder 5"/>
          <p:cNvSpPr>
            <a:spLocks noGrp="1" noChangeArrowheads="1"/>
          </p:cNvSpPr>
          <p:nvPr>
            <p:ph idx="4294967295"/>
          </p:nvPr>
        </p:nvSpPr>
        <p:spPr bwMode="auto">
          <a:xfrm>
            <a:off x="263352" y="1685787"/>
            <a:ext cx="11521280" cy="3884140"/>
          </a:xfrm>
          <a:prstGeom prst="rect">
            <a:avLst/>
          </a:prstGeom>
          <a:solidFill>
            <a:schemeClr val="tx2">
              <a:lumMod val="20000"/>
              <a:lumOff val="80000"/>
              <a:alpha val="0"/>
            </a:schemeClr>
          </a:solidFill>
          <a:ln>
            <a:noFill/>
          </a:ln>
          <a:extLst/>
        </p:spPr>
        <p:txBody>
          <a:bodyPr wrap="square">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lgn="just" eaLnBrk="1" hangingPunct="1"/>
            <a:r>
              <a:rPr lang="en-GB" altLang="en-US" sz="2800" dirty="0">
                <a:solidFill>
                  <a:prstClr val="white"/>
                </a:solidFill>
                <a:effectLst>
                  <a:outerShdw blurRad="38100" dist="38100" dir="2700000" algn="tl">
                    <a:srgbClr val="000000">
                      <a:alpha val="43137"/>
                    </a:srgbClr>
                  </a:outerShdw>
                </a:effectLst>
                <a:latin typeface="+mn-lt"/>
                <a:cs typeface="Arial" panose="020B0604020202020204" pitchFamily="34" charset="0"/>
              </a:rPr>
              <a:t>Students arrive at Sandwell Academy with scaled scores in reading, grammar and mathematics.  </a:t>
            </a:r>
          </a:p>
          <a:p>
            <a:pPr algn="just" eaLnBrk="1" hangingPunct="1"/>
            <a:r>
              <a:rPr lang="en-GB" altLang="en-US" sz="2800" dirty="0">
                <a:solidFill>
                  <a:prstClr val="white"/>
                </a:solidFill>
                <a:effectLst>
                  <a:outerShdw blurRad="38100" dist="38100" dir="2700000" algn="tl">
                    <a:srgbClr val="000000">
                      <a:alpha val="43137"/>
                    </a:srgbClr>
                  </a:outerShdw>
                </a:effectLst>
                <a:latin typeface="+mn-lt"/>
                <a:cs typeface="Arial" panose="020B0604020202020204" pitchFamily="34" charset="0"/>
              </a:rPr>
              <a:t>We are also told whether they have met or not met the expected standard (100) in each area</a:t>
            </a:r>
            <a:r>
              <a:rPr lang="en-GB" altLang="en-US" sz="2800" dirty="0" smtClean="0">
                <a:solidFill>
                  <a:prstClr val="white"/>
                </a:solidFill>
                <a:effectLst>
                  <a:outerShdw blurRad="38100" dist="38100" dir="2700000" algn="tl">
                    <a:srgbClr val="000000">
                      <a:alpha val="43137"/>
                    </a:srgbClr>
                  </a:outerShdw>
                </a:effectLst>
                <a:latin typeface="+mn-lt"/>
                <a:cs typeface="Arial" panose="020B0604020202020204" pitchFamily="34" charset="0"/>
              </a:rPr>
              <a:t>.</a:t>
            </a:r>
            <a:endParaRPr lang="en-GB" altLang="en-US" sz="2800" dirty="0">
              <a:solidFill>
                <a:prstClr val="white"/>
              </a:solidFill>
              <a:effectLst>
                <a:outerShdw blurRad="38100" dist="38100" dir="2700000" algn="tl">
                  <a:srgbClr val="000000">
                    <a:alpha val="43137"/>
                  </a:srgbClr>
                </a:outerShdw>
              </a:effectLst>
              <a:latin typeface="+mn-lt"/>
              <a:cs typeface="Arial" panose="020B0604020202020204" pitchFamily="34" charset="0"/>
            </a:endParaRPr>
          </a:p>
          <a:p>
            <a:pPr marL="342900" indent="-342900" algn="just" eaLnBrk="1" hangingPunct="1">
              <a:buFont typeface="Arial" panose="020B0604020202020204" pitchFamily="34" charset="0"/>
              <a:buChar char="•"/>
            </a:pPr>
            <a:r>
              <a:rPr lang="en-GB" altLang="en-US" sz="2800" dirty="0">
                <a:solidFill>
                  <a:prstClr val="white"/>
                </a:solidFill>
                <a:effectLst>
                  <a:outerShdw blurRad="38100" dist="38100" dir="2700000" algn="tl">
                    <a:srgbClr val="000000">
                      <a:alpha val="43137"/>
                    </a:srgbClr>
                  </a:outerShdw>
                </a:effectLst>
                <a:latin typeface="+mn-lt"/>
                <a:cs typeface="Arial" panose="020B0604020202020204" pitchFamily="34" charset="0"/>
              </a:rPr>
              <a:t>English targets are set from the average scaled score for reading and grammar.</a:t>
            </a:r>
          </a:p>
          <a:p>
            <a:pPr marL="342900" indent="-342900" algn="just" eaLnBrk="1" hangingPunct="1">
              <a:buFont typeface="Arial" panose="020B0604020202020204" pitchFamily="34" charset="0"/>
              <a:buChar char="•"/>
            </a:pPr>
            <a:r>
              <a:rPr lang="en-GB" altLang="en-US" sz="2800" dirty="0">
                <a:solidFill>
                  <a:prstClr val="white"/>
                </a:solidFill>
                <a:effectLst>
                  <a:outerShdw blurRad="38100" dist="38100" dir="2700000" algn="tl">
                    <a:srgbClr val="000000">
                      <a:alpha val="43137"/>
                    </a:srgbClr>
                  </a:outerShdw>
                </a:effectLst>
                <a:latin typeface="+mn-lt"/>
                <a:cs typeface="Arial" panose="020B0604020202020204" pitchFamily="34" charset="0"/>
              </a:rPr>
              <a:t>Maths targets are set from the mathematics scaled score.</a:t>
            </a:r>
          </a:p>
          <a:p>
            <a:pPr marL="342900" indent="-342900" algn="just" eaLnBrk="1" hangingPunct="1">
              <a:buFont typeface="Arial" panose="020B0604020202020204" pitchFamily="34" charset="0"/>
              <a:buChar char="•"/>
            </a:pPr>
            <a:r>
              <a:rPr lang="en-GB" altLang="en-US" sz="2800" dirty="0">
                <a:solidFill>
                  <a:prstClr val="white"/>
                </a:solidFill>
                <a:effectLst>
                  <a:outerShdw blurRad="38100" dist="38100" dir="2700000" algn="tl">
                    <a:srgbClr val="000000">
                      <a:alpha val="43137"/>
                    </a:srgbClr>
                  </a:outerShdw>
                </a:effectLst>
                <a:latin typeface="+mn-lt"/>
                <a:cs typeface="Arial" panose="020B0604020202020204" pitchFamily="34" charset="0"/>
              </a:rPr>
              <a:t>All other subjects are set from the average of reading and mathematics</a:t>
            </a:r>
            <a:r>
              <a:rPr lang="en-GB" altLang="en-US" sz="2800" dirty="0" smtClean="0">
                <a:solidFill>
                  <a:prstClr val="white"/>
                </a:solidFill>
                <a:effectLst>
                  <a:outerShdw blurRad="38100" dist="38100" dir="2700000" algn="tl">
                    <a:srgbClr val="000000">
                      <a:alpha val="43137"/>
                    </a:srgbClr>
                  </a:outerShdw>
                </a:effectLst>
                <a:latin typeface="+mn-lt"/>
                <a:cs typeface="Arial" panose="020B0604020202020204" pitchFamily="34" charset="0"/>
              </a:rPr>
              <a:t>.</a:t>
            </a:r>
            <a:endParaRPr lang="en-GB" altLang="en-US" sz="2800" dirty="0">
              <a:solidFill>
                <a:prstClr val="white"/>
              </a:solidFill>
              <a:effectLst>
                <a:outerShdw blurRad="38100" dist="38100" dir="2700000" algn="tl">
                  <a:srgbClr val="000000">
                    <a:alpha val="43137"/>
                  </a:srgbClr>
                </a:outerShdw>
              </a:effectLst>
              <a:latin typeface="+mn-lt"/>
              <a:cs typeface="Arial" panose="020B0604020202020204" pitchFamily="34" charset="0"/>
            </a:endParaRPr>
          </a:p>
        </p:txBody>
      </p:sp>
      <p:sp>
        <p:nvSpPr>
          <p:cNvPr id="7" name="Title 2"/>
          <p:cNvSpPr txBox="1">
            <a:spLocks/>
          </p:cNvSpPr>
          <p:nvPr/>
        </p:nvSpPr>
        <p:spPr>
          <a:xfrm>
            <a:off x="0" y="620713"/>
            <a:ext cx="12192000" cy="10541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5400" b="1" dirty="0" smtClean="0">
                <a:solidFill>
                  <a:schemeClr val="bg1"/>
                </a:solidFill>
                <a:effectLst>
                  <a:outerShdw blurRad="38100" dist="38100" dir="2700000" algn="tl">
                    <a:srgbClr val="000000">
                      <a:alpha val="43137"/>
                    </a:srgbClr>
                  </a:outerShdw>
                </a:effectLst>
              </a:rPr>
              <a:t>Target Setting</a:t>
            </a:r>
            <a:endParaRPr lang="en-US" sz="5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82747330"/>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1998" cy="6858000"/>
          </a:xfrm>
          <a:prstGeom prst="rect">
            <a:avLst/>
          </a:prstGeom>
        </p:spPr>
      </p:pic>
      <p:sp>
        <p:nvSpPr>
          <p:cNvPr id="9" name="Rectangle 8"/>
          <p:cNvSpPr>
            <a:spLocks noChangeArrowheads="1"/>
          </p:cNvSpPr>
          <p:nvPr/>
        </p:nvSpPr>
        <p:spPr bwMode="auto">
          <a:xfrm>
            <a:off x="335360" y="1196752"/>
            <a:ext cx="11449272"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lgn="just" eaLnBrk="1" hangingPunct="1"/>
            <a:r>
              <a:rPr lang="en-GB" altLang="en-US" dirty="0">
                <a:solidFill>
                  <a:prstClr val="white"/>
                </a:solidFill>
                <a:effectLst>
                  <a:outerShdw blurRad="38100" dist="38100" dir="2700000" algn="tl">
                    <a:srgbClr val="000000">
                      <a:alpha val="43137"/>
                    </a:srgbClr>
                  </a:outerShdw>
                </a:effectLst>
                <a:latin typeface="+mn-lt"/>
                <a:cs typeface="Arial" panose="020B0604020202020204" pitchFamily="34" charset="0"/>
              </a:rPr>
              <a:t>Using scaled scores we calculate where students should be at the end of year 11 for all subjects.</a:t>
            </a:r>
          </a:p>
          <a:p>
            <a:pPr algn="just" eaLnBrk="1" hangingPunct="1"/>
            <a:endParaRPr lang="en-GB" altLang="en-US" dirty="0">
              <a:solidFill>
                <a:prstClr val="white"/>
              </a:solidFill>
              <a:effectLst>
                <a:outerShdw blurRad="38100" dist="38100" dir="2700000" algn="tl">
                  <a:srgbClr val="000000">
                    <a:alpha val="43137"/>
                  </a:srgbClr>
                </a:outerShdw>
              </a:effectLst>
              <a:latin typeface="+mn-lt"/>
              <a:cs typeface="Arial" panose="020B0604020202020204" pitchFamily="34" charset="0"/>
            </a:endParaRPr>
          </a:p>
          <a:p>
            <a:pPr algn="just" eaLnBrk="1" hangingPunct="1"/>
            <a:r>
              <a:rPr lang="en-GB" altLang="en-US" dirty="0">
                <a:solidFill>
                  <a:prstClr val="white"/>
                </a:solidFill>
                <a:effectLst>
                  <a:outerShdw blurRad="38100" dist="38100" dir="2700000" algn="tl">
                    <a:srgbClr val="000000">
                      <a:alpha val="43137"/>
                    </a:srgbClr>
                  </a:outerShdw>
                </a:effectLst>
                <a:latin typeface="+mn-lt"/>
                <a:cs typeface="Arial" panose="020B0604020202020204" pitchFamily="34" charset="0"/>
              </a:rPr>
              <a:t>We then work backwards assuming a student will make 0.8 levels of progress per year to get end of year target scores. 0.8 levels of progress is a challenging but achievable expectation.</a:t>
            </a:r>
          </a:p>
          <a:p>
            <a:pPr algn="just" eaLnBrk="1" hangingPunct="1"/>
            <a:endParaRPr lang="en-GB" altLang="en-US" sz="2800" dirty="0">
              <a:solidFill>
                <a:prstClr val="white"/>
              </a:solidFill>
              <a:effectLst>
                <a:outerShdw blurRad="38100" dist="38100" dir="2700000" algn="tl">
                  <a:srgbClr val="000000">
                    <a:alpha val="43137"/>
                  </a:srgbClr>
                </a:outerShdw>
              </a:effectLst>
              <a:latin typeface="+mn-lt"/>
              <a:cs typeface="Arial" panose="020B0604020202020204" pitchFamily="34" charset="0"/>
            </a:endParaRPr>
          </a:p>
          <a:p>
            <a:pPr algn="just" eaLnBrk="1" hangingPunct="1"/>
            <a:endParaRPr lang="en-GB" altLang="en-US" dirty="0" smtClean="0">
              <a:solidFill>
                <a:prstClr val="white"/>
              </a:solidFill>
              <a:effectLst>
                <a:outerShdw blurRad="38100" dist="38100" dir="2700000" algn="tl">
                  <a:srgbClr val="000000">
                    <a:alpha val="43137"/>
                  </a:srgbClr>
                </a:outerShdw>
              </a:effectLst>
              <a:latin typeface="+mn-lt"/>
              <a:cs typeface="Arial" panose="020B0604020202020204" pitchFamily="34" charset="0"/>
            </a:endParaRPr>
          </a:p>
          <a:p>
            <a:pPr algn="just" eaLnBrk="1" hangingPunct="1"/>
            <a:endParaRPr lang="en-GB" altLang="en-US" dirty="0">
              <a:solidFill>
                <a:prstClr val="white"/>
              </a:solidFill>
              <a:effectLst>
                <a:outerShdw blurRad="38100" dist="38100" dir="2700000" algn="tl">
                  <a:srgbClr val="000000">
                    <a:alpha val="43137"/>
                  </a:srgbClr>
                </a:outerShdw>
              </a:effectLst>
              <a:latin typeface="+mn-lt"/>
              <a:cs typeface="Arial" panose="020B0604020202020204" pitchFamily="34" charset="0"/>
            </a:endParaRPr>
          </a:p>
          <a:p>
            <a:pPr algn="just" eaLnBrk="1" hangingPunct="1"/>
            <a:endParaRPr lang="en-GB" altLang="en-US" dirty="0">
              <a:solidFill>
                <a:prstClr val="white"/>
              </a:solidFill>
              <a:effectLst>
                <a:outerShdw blurRad="38100" dist="38100" dir="2700000" algn="tl">
                  <a:srgbClr val="000000">
                    <a:alpha val="43137"/>
                  </a:srgbClr>
                </a:outerShdw>
              </a:effectLst>
              <a:latin typeface="+mn-lt"/>
              <a:cs typeface="Arial" panose="020B0604020202020204" pitchFamily="34" charset="0"/>
            </a:endParaRPr>
          </a:p>
          <a:p>
            <a:pPr algn="just" eaLnBrk="1" hangingPunct="1"/>
            <a:r>
              <a:rPr lang="en-GB" altLang="en-US" dirty="0">
                <a:solidFill>
                  <a:prstClr val="white"/>
                </a:solidFill>
                <a:effectLst>
                  <a:outerShdw blurRad="38100" dist="38100" dir="2700000" algn="tl">
                    <a:srgbClr val="000000">
                      <a:alpha val="43137"/>
                    </a:srgbClr>
                  </a:outerShdw>
                </a:effectLst>
                <a:latin typeface="+mn-lt"/>
                <a:cs typeface="Arial" panose="020B0604020202020204" pitchFamily="34" charset="0"/>
              </a:rPr>
              <a:t>End of year targets are guides.</a:t>
            </a:r>
          </a:p>
          <a:p>
            <a:pPr marL="342900" indent="-342900" algn="just" eaLnBrk="1" hangingPunct="1">
              <a:buFont typeface="Arial" panose="020B0604020202020204" pitchFamily="34" charset="0"/>
              <a:buChar char="•"/>
            </a:pPr>
            <a:r>
              <a:rPr lang="en-GB" altLang="en-US" dirty="0">
                <a:solidFill>
                  <a:prstClr val="white"/>
                </a:solidFill>
                <a:effectLst>
                  <a:outerShdw blurRad="38100" dist="38100" dir="2700000" algn="tl">
                    <a:srgbClr val="000000">
                      <a:alpha val="43137"/>
                    </a:srgbClr>
                  </a:outerShdw>
                </a:effectLst>
                <a:latin typeface="+mn-lt"/>
                <a:cs typeface="Arial" panose="020B0604020202020204" pitchFamily="34" charset="0"/>
              </a:rPr>
              <a:t>If a student is working above there targets they will have an extra degree of challenge added.</a:t>
            </a:r>
          </a:p>
          <a:p>
            <a:pPr marL="342900" indent="-342900" algn="just" eaLnBrk="1" hangingPunct="1">
              <a:buFont typeface="Arial" panose="020B0604020202020204" pitchFamily="34" charset="0"/>
              <a:buChar char="•"/>
            </a:pPr>
            <a:r>
              <a:rPr lang="en-GB" altLang="en-US" dirty="0">
                <a:solidFill>
                  <a:prstClr val="white"/>
                </a:solidFill>
                <a:effectLst>
                  <a:outerShdw blurRad="38100" dist="38100" dir="2700000" algn="tl">
                    <a:srgbClr val="000000">
                      <a:alpha val="43137"/>
                    </a:srgbClr>
                  </a:outerShdw>
                </a:effectLst>
                <a:latin typeface="+mn-lt"/>
                <a:cs typeface="Arial" panose="020B0604020202020204" pitchFamily="34" charset="0"/>
              </a:rPr>
              <a:t>If a student is struggling to meet targets support will be put in place</a:t>
            </a:r>
            <a:r>
              <a:rPr lang="en-GB" altLang="en-US" dirty="0" smtClean="0">
                <a:solidFill>
                  <a:prstClr val="white"/>
                </a:solidFill>
                <a:effectLst>
                  <a:outerShdw blurRad="38100" dist="38100" dir="2700000" algn="tl">
                    <a:srgbClr val="000000">
                      <a:alpha val="43137"/>
                    </a:srgbClr>
                  </a:outerShdw>
                </a:effectLst>
                <a:latin typeface="+mn-lt"/>
                <a:cs typeface="Arial" panose="020B0604020202020204" pitchFamily="34" charset="0"/>
              </a:rPr>
              <a:t>.</a:t>
            </a:r>
            <a:endParaRPr lang="en-GB" altLang="en-US" sz="2800" dirty="0">
              <a:solidFill>
                <a:prstClr val="white"/>
              </a:solidFill>
              <a:effectLst>
                <a:outerShdw blurRad="38100" dist="38100" dir="2700000" algn="tl">
                  <a:srgbClr val="000000">
                    <a:alpha val="43137"/>
                  </a:srgbClr>
                </a:outerShdw>
              </a:effectLst>
              <a:latin typeface="+mn-lt"/>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946264474"/>
              </p:ext>
            </p:extLst>
          </p:nvPr>
        </p:nvGraphicFramePr>
        <p:xfrm>
          <a:off x="1952625" y="3573016"/>
          <a:ext cx="7848870" cy="1280160"/>
        </p:xfrm>
        <a:graphic>
          <a:graphicData uri="http://schemas.openxmlformats.org/drawingml/2006/table">
            <a:tbl>
              <a:tblPr firstRow="1" bandRow="1">
                <a:tableStyleId>{5C22544A-7EE6-4342-B048-85BDC9FD1C3A}</a:tableStyleId>
              </a:tblPr>
              <a:tblGrid>
                <a:gridCol w="1308145">
                  <a:extLst>
                    <a:ext uri="{9D8B030D-6E8A-4147-A177-3AD203B41FA5}">
                      <a16:colId xmlns:a16="http://schemas.microsoft.com/office/drawing/2014/main" xmlns="" val="20000"/>
                    </a:ext>
                  </a:extLst>
                </a:gridCol>
                <a:gridCol w="1308145">
                  <a:extLst>
                    <a:ext uri="{9D8B030D-6E8A-4147-A177-3AD203B41FA5}">
                      <a16:colId xmlns:a16="http://schemas.microsoft.com/office/drawing/2014/main" xmlns="" val="20001"/>
                    </a:ext>
                  </a:extLst>
                </a:gridCol>
                <a:gridCol w="1308145">
                  <a:extLst>
                    <a:ext uri="{9D8B030D-6E8A-4147-A177-3AD203B41FA5}">
                      <a16:colId xmlns:a16="http://schemas.microsoft.com/office/drawing/2014/main" xmlns="" val="20002"/>
                    </a:ext>
                  </a:extLst>
                </a:gridCol>
                <a:gridCol w="1308145">
                  <a:extLst>
                    <a:ext uri="{9D8B030D-6E8A-4147-A177-3AD203B41FA5}">
                      <a16:colId xmlns:a16="http://schemas.microsoft.com/office/drawing/2014/main" xmlns="" val="20003"/>
                    </a:ext>
                  </a:extLst>
                </a:gridCol>
                <a:gridCol w="1308145">
                  <a:extLst>
                    <a:ext uri="{9D8B030D-6E8A-4147-A177-3AD203B41FA5}">
                      <a16:colId xmlns:a16="http://schemas.microsoft.com/office/drawing/2014/main" xmlns="" val="20004"/>
                    </a:ext>
                  </a:extLst>
                </a:gridCol>
                <a:gridCol w="1308145">
                  <a:extLst>
                    <a:ext uri="{9D8B030D-6E8A-4147-A177-3AD203B41FA5}">
                      <a16:colId xmlns:a16="http://schemas.microsoft.com/office/drawing/2014/main" xmlns="" val="20005"/>
                    </a:ext>
                  </a:extLst>
                </a:gridCol>
              </a:tblGrid>
              <a:tr h="370840">
                <a:tc>
                  <a:txBody>
                    <a:bodyPr/>
                    <a:lstStyle/>
                    <a:p>
                      <a:pPr algn="ctr"/>
                      <a:r>
                        <a:rPr lang="en-GB" sz="2400" dirty="0">
                          <a:ln>
                            <a:solidFill>
                              <a:sysClr val="windowText" lastClr="000000"/>
                            </a:solidFill>
                          </a:ln>
                          <a:solidFill>
                            <a:sysClr val="windowText" lastClr="000000"/>
                          </a:solidFill>
                        </a:rPr>
                        <a:t>Scaled</a:t>
                      </a:r>
                      <a:r>
                        <a:rPr lang="en-GB" sz="2400" baseline="0" dirty="0">
                          <a:ln>
                            <a:solidFill>
                              <a:sysClr val="windowText" lastClr="000000"/>
                            </a:solidFill>
                          </a:ln>
                          <a:solidFill>
                            <a:sysClr val="windowText" lastClr="000000"/>
                          </a:solidFill>
                        </a:rPr>
                        <a:t> Score</a:t>
                      </a:r>
                      <a:endParaRPr lang="en-US" sz="2400" dirty="0">
                        <a:ln>
                          <a:solidFill>
                            <a:sysClr val="windowText" lastClr="000000"/>
                          </a:solidFill>
                        </a:ln>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400" dirty="0">
                          <a:ln>
                            <a:solidFill>
                              <a:sysClr val="windowText" lastClr="000000"/>
                            </a:solidFill>
                          </a:ln>
                          <a:solidFill>
                            <a:sysClr val="windowText" lastClr="000000"/>
                          </a:solidFill>
                        </a:rPr>
                        <a:t>End  </a:t>
                      </a:r>
                      <a:r>
                        <a:rPr lang="en-GB" sz="2400" dirty="0" err="1">
                          <a:ln>
                            <a:solidFill>
                              <a:sysClr val="windowText" lastClr="000000"/>
                            </a:solidFill>
                          </a:ln>
                          <a:solidFill>
                            <a:sysClr val="windowText" lastClr="000000"/>
                          </a:solidFill>
                        </a:rPr>
                        <a:t>Yr</a:t>
                      </a:r>
                      <a:r>
                        <a:rPr lang="en-GB" sz="2400" dirty="0">
                          <a:ln>
                            <a:solidFill>
                              <a:sysClr val="windowText" lastClr="000000"/>
                            </a:solidFill>
                          </a:ln>
                          <a:solidFill>
                            <a:sysClr val="windowText" lastClr="000000"/>
                          </a:solidFill>
                        </a:rPr>
                        <a:t> </a:t>
                      </a:r>
                    </a:p>
                    <a:p>
                      <a:pPr algn="ctr"/>
                      <a:r>
                        <a:rPr lang="en-GB" sz="2400" dirty="0">
                          <a:ln>
                            <a:solidFill>
                              <a:sysClr val="windowText" lastClr="000000"/>
                            </a:solidFill>
                          </a:ln>
                          <a:solidFill>
                            <a:sysClr val="windowText" lastClr="000000"/>
                          </a:solidFill>
                        </a:rPr>
                        <a:t>7</a:t>
                      </a:r>
                      <a:endParaRPr lang="en-US" sz="2400" dirty="0">
                        <a:ln>
                          <a:solidFill>
                            <a:sysClr val="windowText" lastClr="000000"/>
                          </a:solidFill>
                        </a:ln>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400" dirty="0">
                          <a:ln>
                            <a:solidFill>
                              <a:sysClr val="windowText" lastClr="000000"/>
                            </a:solidFill>
                          </a:ln>
                          <a:solidFill>
                            <a:sysClr val="windowText" lastClr="000000"/>
                          </a:solidFill>
                        </a:rPr>
                        <a:t>End </a:t>
                      </a:r>
                      <a:r>
                        <a:rPr lang="en-GB" sz="2400" dirty="0" err="1">
                          <a:ln>
                            <a:solidFill>
                              <a:sysClr val="windowText" lastClr="000000"/>
                            </a:solidFill>
                          </a:ln>
                          <a:solidFill>
                            <a:sysClr val="windowText" lastClr="000000"/>
                          </a:solidFill>
                        </a:rPr>
                        <a:t>Yr</a:t>
                      </a:r>
                      <a:r>
                        <a:rPr lang="en-GB" sz="2400" dirty="0">
                          <a:ln>
                            <a:solidFill>
                              <a:sysClr val="windowText" lastClr="000000"/>
                            </a:solidFill>
                          </a:ln>
                          <a:solidFill>
                            <a:sysClr val="windowText" lastClr="000000"/>
                          </a:solidFill>
                        </a:rPr>
                        <a:t> </a:t>
                      </a:r>
                    </a:p>
                    <a:p>
                      <a:pPr algn="ctr"/>
                      <a:r>
                        <a:rPr lang="en-GB" sz="2400" dirty="0">
                          <a:ln>
                            <a:solidFill>
                              <a:sysClr val="windowText" lastClr="000000"/>
                            </a:solidFill>
                          </a:ln>
                          <a:solidFill>
                            <a:sysClr val="windowText" lastClr="000000"/>
                          </a:solidFill>
                        </a:rPr>
                        <a:t>8</a:t>
                      </a:r>
                      <a:endParaRPr lang="en-US" sz="2400" dirty="0">
                        <a:ln>
                          <a:solidFill>
                            <a:sysClr val="windowText" lastClr="000000"/>
                          </a:solidFill>
                        </a:ln>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400" dirty="0">
                          <a:ln>
                            <a:solidFill>
                              <a:sysClr val="windowText" lastClr="000000"/>
                            </a:solidFill>
                          </a:ln>
                          <a:solidFill>
                            <a:sysClr val="windowText" lastClr="000000"/>
                          </a:solidFill>
                        </a:rPr>
                        <a:t>End </a:t>
                      </a:r>
                      <a:r>
                        <a:rPr lang="en-GB" sz="2400" dirty="0" err="1">
                          <a:ln>
                            <a:solidFill>
                              <a:sysClr val="windowText" lastClr="000000"/>
                            </a:solidFill>
                          </a:ln>
                          <a:solidFill>
                            <a:sysClr val="windowText" lastClr="000000"/>
                          </a:solidFill>
                        </a:rPr>
                        <a:t>Yr</a:t>
                      </a:r>
                      <a:r>
                        <a:rPr lang="en-GB" sz="2400" dirty="0">
                          <a:ln>
                            <a:solidFill>
                              <a:sysClr val="windowText" lastClr="000000"/>
                            </a:solidFill>
                          </a:ln>
                          <a:solidFill>
                            <a:sysClr val="windowText" lastClr="000000"/>
                          </a:solidFill>
                        </a:rPr>
                        <a:t> </a:t>
                      </a:r>
                    </a:p>
                    <a:p>
                      <a:pPr algn="ctr"/>
                      <a:r>
                        <a:rPr lang="en-GB" sz="2400" dirty="0">
                          <a:ln>
                            <a:solidFill>
                              <a:sysClr val="windowText" lastClr="000000"/>
                            </a:solidFill>
                          </a:ln>
                          <a:solidFill>
                            <a:sysClr val="windowText" lastClr="000000"/>
                          </a:solidFill>
                        </a:rPr>
                        <a:t>9</a:t>
                      </a:r>
                      <a:endParaRPr lang="en-US" sz="2400" dirty="0">
                        <a:ln>
                          <a:solidFill>
                            <a:sysClr val="windowText" lastClr="000000"/>
                          </a:solidFill>
                        </a:ln>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400" dirty="0">
                          <a:ln>
                            <a:solidFill>
                              <a:sysClr val="windowText" lastClr="000000"/>
                            </a:solidFill>
                          </a:ln>
                          <a:solidFill>
                            <a:sysClr val="windowText" lastClr="000000"/>
                          </a:solidFill>
                        </a:rPr>
                        <a:t>End </a:t>
                      </a:r>
                      <a:r>
                        <a:rPr lang="en-GB" sz="2400" dirty="0" err="1">
                          <a:ln>
                            <a:solidFill>
                              <a:sysClr val="windowText" lastClr="000000"/>
                            </a:solidFill>
                          </a:ln>
                          <a:solidFill>
                            <a:sysClr val="windowText" lastClr="000000"/>
                          </a:solidFill>
                        </a:rPr>
                        <a:t>Yr</a:t>
                      </a:r>
                      <a:r>
                        <a:rPr lang="en-GB" sz="2400" dirty="0">
                          <a:ln>
                            <a:solidFill>
                              <a:sysClr val="windowText" lastClr="000000"/>
                            </a:solidFill>
                          </a:ln>
                          <a:solidFill>
                            <a:sysClr val="windowText" lastClr="000000"/>
                          </a:solidFill>
                        </a:rPr>
                        <a:t> 10</a:t>
                      </a:r>
                      <a:endParaRPr lang="en-US" sz="2400" dirty="0">
                        <a:ln>
                          <a:solidFill>
                            <a:sysClr val="windowText" lastClr="000000"/>
                          </a:solidFill>
                        </a:ln>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400" dirty="0">
                          <a:ln>
                            <a:solidFill>
                              <a:sysClr val="windowText" lastClr="000000"/>
                            </a:solidFill>
                          </a:ln>
                          <a:solidFill>
                            <a:sysClr val="windowText" lastClr="000000"/>
                          </a:solidFill>
                        </a:rPr>
                        <a:t>End </a:t>
                      </a:r>
                      <a:r>
                        <a:rPr lang="en-GB" sz="2400" dirty="0" err="1">
                          <a:ln>
                            <a:solidFill>
                              <a:sysClr val="windowText" lastClr="000000"/>
                            </a:solidFill>
                          </a:ln>
                          <a:solidFill>
                            <a:sysClr val="windowText" lastClr="000000"/>
                          </a:solidFill>
                        </a:rPr>
                        <a:t>Yr</a:t>
                      </a:r>
                      <a:r>
                        <a:rPr lang="en-GB" sz="2400" dirty="0">
                          <a:ln>
                            <a:solidFill>
                              <a:sysClr val="windowText" lastClr="000000"/>
                            </a:solidFill>
                          </a:ln>
                          <a:solidFill>
                            <a:sysClr val="windowText" lastClr="000000"/>
                          </a:solidFill>
                        </a:rPr>
                        <a:t> 11</a:t>
                      </a:r>
                      <a:endParaRPr lang="en-US" sz="2400" dirty="0">
                        <a:ln>
                          <a:solidFill>
                            <a:sysClr val="windowText" lastClr="000000"/>
                          </a:solidFill>
                        </a:ln>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370840">
                <a:tc>
                  <a:txBody>
                    <a:bodyPr/>
                    <a:lstStyle/>
                    <a:p>
                      <a:pPr algn="ctr"/>
                      <a:r>
                        <a:rPr lang="en-GB" sz="2400" dirty="0">
                          <a:ln>
                            <a:solidFill>
                              <a:sysClr val="windowText" lastClr="000000"/>
                            </a:solidFill>
                          </a:ln>
                          <a:solidFill>
                            <a:sysClr val="windowText" lastClr="000000"/>
                          </a:solidFill>
                        </a:rPr>
                        <a:t>110 (AS)</a:t>
                      </a:r>
                      <a:endParaRPr lang="en-US" sz="2400" dirty="0">
                        <a:ln>
                          <a:solidFill>
                            <a:sysClr val="windowText" lastClr="000000"/>
                          </a:solidFill>
                        </a:ln>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400" dirty="0">
                          <a:ln>
                            <a:solidFill>
                              <a:sysClr val="windowText" lastClr="000000"/>
                            </a:solidFill>
                          </a:ln>
                          <a:solidFill>
                            <a:sysClr val="windowText" lastClr="000000"/>
                          </a:solidFill>
                        </a:rPr>
                        <a:t>2.8</a:t>
                      </a:r>
                      <a:endParaRPr lang="en-US" sz="2400" dirty="0">
                        <a:ln>
                          <a:solidFill>
                            <a:sysClr val="windowText" lastClr="000000"/>
                          </a:solidFill>
                        </a:ln>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400" dirty="0">
                          <a:ln>
                            <a:solidFill>
                              <a:sysClr val="windowText" lastClr="000000"/>
                            </a:solidFill>
                          </a:ln>
                          <a:solidFill>
                            <a:sysClr val="windowText" lastClr="000000"/>
                          </a:solidFill>
                        </a:rPr>
                        <a:t>3.6</a:t>
                      </a:r>
                      <a:endParaRPr lang="en-US" sz="2400" dirty="0">
                        <a:ln>
                          <a:solidFill>
                            <a:sysClr val="windowText" lastClr="000000"/>
                          </a:solidFill>
                        </a:ln>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400" dirty="0">
                          <a:ln>
                            <a:solidFill>
                              <a:sysClr val="windowText" lastClr="000000"/>
                            </a:solidFill>
                          </a:ln>
                          <a:solidFill>
                            <a:sysClr val="windowText" lastClr="000000"/>
                          </a:solidFill>
                        </a:rPr>
                        <a:t>4.4</a:t>
                      </a:r>
                      <a:endParaRPr lang="en-US" sz="2400" dirty="0">
                        <a:ln>
                          <a:solidFill>
                            <a:sysClr val="windowText" lastClr="000000"/>
                          </a:solidFill>
                        </a:ln>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400" dirty="0">
                          <a:ln>
                            <a:solidFill>
                              <a:sysClr val="windowText" lastClr="000000"/>
                            </a:solidFill>
                          </a:ln>
                          <a:solidFill>
                            <a:sysClr val="windowText" lastClr="000000"/>
                          </a:solidFill>
                        </a:rPr>
                        <a:t>5.2</a:t>
                      </a:r>
                      <a:endParaRPr lang="en-US" sz="2400" dirty="0">
                        <a:ln>
                          <a:solidFill>
                            <a:sysClr val="windowText" lastClr="000000"/>
                          </a:solidFill>
                        </a:ln>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2400" dirty="0">
                          <a:ln>
                            <a:solidFill>
                              <a:sysClr val="windowText" lastClr="000000"/>
                            </a:solidFill>
                          </a:ln>
                          <a:solidFill>
                            <a:sysClr val="windowText" lastClr="000000"/>
                          </a:solidFill>
                        </a:rPr>
                        <a:t>6</a:t>
                      </a:r>
                      <a:endParaRPr lang="en-US" sz="2400" dirty="0">
                        <a:ln>
                          <a:solidFill>
                            <a:sysClr val="windowText" lastClr="000000"/>
                          </a:solidFill>
                        </a:ln>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bl>
          </a:graphicData>
        </a:graphic>
      </p:graphicFrame>
      <p:sp>
        <p:nvSpPr>
          <p:cNvPr id="8" name="Title 2"/>
          <p:cNvSpPr txBox="1">
            <a:spLocks/>
          </p:cNvSpPr>
          <p:nvPr/>
        </p:nvSpPr>
        <p:spPr>
          <a:xfrm>
            <a:off x="0" y="82044"/>
            <a:ext cx="12192000" cy="10541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5400" b="1" dirty="0" smtClean="0">
                <a:solidFill>
                  <a:schemeClr val="bg1"/>
                </a:solidFill>
                <a:effectLst>
                  <a:outerShdw blurRad="38100" dist="38100" dir="2700000" algn="tl">
                    <a:srgbClr val="000000">
                      <a:alpha val="43137"/>
                    </a:srgbClr>
                  </a:outerShdw>
                </a:effectLst>
              </a:rPr>
              <a:t>Target Setting</a:t>
            </a:r>
            <a:endParaRPr lang="en-US" sz="5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45927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p:cNvSpPr txBox="1"/>
          <p:nvPr/>
        </p:nvSpPr>
        <p:spPr>
          <a:xfrm>
            <a:off x="263352" y="1527176"/>
            <a:ext cx="8208912" cy="523220"/>
          </a:xfrm>
          <a:prstGeom prst="rect">
            <a:avLst/>
          </a:prstGeom>
          <a:noFill/>
        </p:spPr>
        <p:txBody>
          <a:bodyPr wrap="square" rtlCol="0">
            <a:spAutoFit/>
          </a:bodyPr>
          <a:lstStyle/>
          <a:p>
            <a:r>
              <a:rPr lang="en-GB" sz="2800" dirty="0" smtClean="0">
                <a:solidFill>
                  <a:schemeClr val="bg1"/>
                </a:solidFill>
                <a:effectLst>
                  <a:outerShdw blurRad="38100" dist="38100" dir="2700000" algn="tl">
                    <a:srgbClr val="000000">
                      <a:alpha val="43137"/>
                    </a:srgbClr>
                  </a:outerShdw>
                </a:effectLst>
                <a:latin typeface="+mn-lt"/>
              </a:rPr>
              <a:t>Moving </a:t>
            </a:r>
            <a:r>
              <a:rPr lang="en-GB" sz="2800" dirty="0">
                <a:solidFill>
                  <a:schemeClr val="bg1"/>
                </a:solidFill>
                <a:effectLst>
                  <a:outerShdw blurRad="38100" dist="38100" dir="2700000" algn="tl">
                    <a:srgbClr val="000000">
                      <a:alpha val="43137"/>
                    </a:srgbClr>
                  </a:outerShdw>
                </a:effectLst>
                <a:latin typeface="+mn-lt"/>
              </a:rPr>
              <a:t>Forward</a:t>
            </a:r>
          </a:p>
        </p:txBody>
      </p:sp>
      <p:sp>
        <p:nvSpPr>
          <p:cNvPr id="5" name="TextBox 4"/>
          <p:cNvSpPr txBox="1"/>
          <p:nvPr/>
        </p:nvSpPr>
        <p:spPr>
          <a:xfrm>
            <a:off x="263352" y="2204864"/>
            <a:ext cx="10801200" cy="3970318"/>
          </a:xfrm>
          <a:prstGeom prst="rect">
            <a:avLst/>
          </a:prstGeom>
          <a:noFill/>
        </p:spPr>
        <p:txBody>
          <a:bodyPr wrap="square" rtlCol="0">
            <a:spAutoFit/>
          </a:bodyPr>
          <a:lstStyle/>
          <a:p>
            <a:pPr marL="457200" indent="-457200" algn="just">
              <a:buFont typeface="Arial" panose="020B0604020202020204" pitchFamily="34" charset="0"/>
              <a:buChar char="•"/>
            </a:pPr>
            <a:r>
              <a:rPr lang="en-GB" sz="2800" dirty="0">
                <a:solidFill>
                  <a:prstClr val="white"/>
                </a:solidFill>
                <a:effectLst>
                  <a:outerShdw blurRad="38100" dist="38100" dir="2700000" algn="tl">
                    <a:srgbClr val="000000">
                      <a:alpha val="43137"/>
                    </a:srgbClr>
                  </a:outerShdw>
                </a:effectLst>
                <a:latin typeface="+mn-lt"/>
              </a:rPr>
              <a:t>Recently moved to a new MIS system which </a:t>
            </a:r>
            <a:r>
              <a:rPr lang="en-GB" sz="2800" dirty="0" smtClean="0">
                <a:solidFill>
                  <a:prstClr val="white"/>
                </a:solidFill>
                <a:effectLst>
                  <a:outerShdw blurRad="38100" dist="38100" dir="2700000" algn="tl">
                    <a:srgbClr val="000000">
                      <a:alpha val="43137"/>
                    </a:srgbClr>
                  </a:outerShdw>
                </a:effectLst>
                <a:latin typeface="+mn-lt"/>
              </a:rPr>
              <a:t>has allowed </a:t>
            </a:r>
            <a:r>
              <a:rPr lang="en-GB" sz="2800" dirty="0">
                <a:solidFill>
                  <a:prstClr val="white"/>
                </a:solidFill>
                <a:effectLst>
                  <a:outerShdw blurRad="38100" dist="38100" dir="2700000" algn="tl">
                    <a:srgbClr val="000000">
                      <a:alpha val="43137"/>
                    </a:srgbClr>
                  </a:outerShdw>
                </a:effectLst>
                <a:latin typeface="+mn-lt"/>
              </a:rPr>
              <a:t>us the opportunity to change how we report to </a:t>
            </a:r>
            <a:r>
              <a:rPr lang="en-GB" sz="2800" dirty="0" smtClean="0">
                <a:solidFill>
                  <a:prstClr val="white"/>
                </a:solidFill>
                <a:effectLst>
                  <a:outerShdw blurRad="38100" dist="38100" dir="2700000" algn="tl">
                    <a:srgbClr val="000000">
                      <a:alpha val="43137"/>
                    </a:srgbClr>
                  </a:outerShdw>
                </a:effectLst>
                <a:latin typeface="+mn-lt"/>
              </a:rPr>
              <a:t>parents.</a:t>
            </a:r>
          </a:p>
          <a:p>
            <a:pPr marL="457200" indent="-457200" algn="just">
              <a:buFont typeface="Arial" panose="020B0604020202020204" pitchFamily="34" charset="0"/>
              <a:buChar char="•"/>
            </a:pPr>
            <a:r>
              <a:rPr lang="en-GB" sz="2800" dirty="0" smtClean="0">
                <a:solidFill>
                  <a:prstClr val="white"/>
                </a:solidFill>
                <a:effectLst>
                  <a:outerShdw blurRad="38100" dist="38100" dir="2700000" algn="tl">
                    <a:srgbClr val="000000">
                      <a:alpha val="43137"/>
                    </a:srgbClr>
                  </a:outerShdw>
                </a:effectLst>
                <a:latin typeface="+mn-lt"/>
              </a:rPr>
              <a:t>The schedule remains </a:t>
            </a:r>
            <a:r>
              <a:rPr lang="en-GB" sz="2800" dirty="0">
                <a:solidFill>
                  <a:prstClr val="white"/>
                </a:solidFill>
                <a:effectLst>
                  <a:outerShdw blurRad="38100" dist="38100" dir="2700000" algn="tl">
                    <a:srgbClr val="000000">
                      <a:alpha val="43137"/>
                    </a:srgbClr>
                  </a:outerShdw>
                </a:effectLst>
                <a:latin typeface="+mn-lt"/>
              </a:rPr>
              <a:t>the same across the year but the nature and presentation of reports </a:t>
            </a:r>
            <a:r>
              <a:rPr lang="en-GB" sz="2800" dirty="0" smtClean="0">
                <a:solidFill>
                  <a:prstClr val="white"/>
                </a:solidFill>
                <a:effectLst>
                  <a:outerShdw blurRad="38100" dist="38100" dir="2700000" algn="tl">
                    <a:srgbClr val="000000">
                      <a:alpha val="43137"/>
                    </a:srgbClr>
                  </a:outerShdw>
                </a:effectLst>
                <a:latin typeface="+mn-lt"/>
              </a:rPr>
              <a:t>has changed.</a:t>
            </a:r>
          </a:p>
          <a:p>
            <a:pPr marL="457200" indent="-457200" algn="just">
              <a:buFont typeface="Arial" panose="020B0604020202020204" pitchFamily="34" charset="0"/>
              <a:buChar char="•"/>
            </a:pPr>
            <a:r>
              <a:rPr lang="en-GB" sz="2800" dirty="0" smtClean="0">
                <a:solidFill>
                  <a:prstClr val="white"/>
                </a:solidFill>
                <a:effectLst>
                  <a:outerShdw blurRad="38100" dist="38100" dir="2700000" algn="tl">
                    <a:srgbClr val="000000">
                      <a:alpha val="43137"/>
                    </a:srgbClr>
                  </a:outerShdw>
                </a:effectLst>
                <a:latin typeface="+mn-lt"/>
              </a:rPr>
              <a:t>Feedback </a:t>
            </a:r>
            <a:r>
              <a:rPr lang="en-GB" sz="2800" dirty="0">
                <a:solidFill>
                  <a:prstClr val="white"/>
                </a:solidFill>
                <a:effectLst>
                  <a:outerShdw blurRad="38100" dist="38100" dir="2700000" algn="tl">
                    <a:srgbClr val="000000">
                      <a:alpha val="43137"/>
                    </a:srgbClr>
                  </a:outerShdw>
                </a:effectLst>
                <a:latin typeface="+mn-lt"/>
              </a:rPr>
              <a:t>and </a:t>
            </a:r>
            <a:r>
              <a:rPr lang="en-GB" sz="2800" dirty="0" smtClean="0">
                <a:solidFill>
                  <a:prstClr val="white"/>
                </a:solidFill>
                <a:effectLst>
                  <a:outerShdw blurRad="38100" dist="38100" dir="2700000" algn="tl">
                    <a:srgbClr val="000000">
                      <a:alpha val="43137"/>
                    </a:srgbClr>
                  </a:outerShdw>
                </a:effectLst>
                <a:latin typeface="+mn-lt"/>
              </a:rPr>
              <a:t>comment on the reports is welcome.</a:t>
            </a:r>
          </a:p>
          <a:p>
            <a:pPr marL="457200" indent="-457200" algn="just">
              <a:buFont typeface="Arial" panose="020B0604020202020204" pitchFamily="34" charset="0"/>
              <a:buChar char="•"/>
            </a:pPr>
            <a:endParaRPr lang="en-GB" sz="2800" dirty="0">
              <a:solidFill>
                <a:prstClr val="white"/>
              </a:solidFill>
              <a:effectLst>
                <a:outerShdw blurRad="38100" dist="38100" dir="2700000" algn="tl">
                  <a:srgbClr val="000000">
                    <a:alpha val="43137"/>
                  </a:srgbClr>
                </a:outerShdw>
              </a:effectLst>
              <a:latin typeface="+mn-lt"/>
            </a:endParaRPr>
          </a:p>
          <a:p>
            <a:pPr algn="just"/>
            <a:r>
              <a:rPr lang="en-GB" sz="2800" b="1" dirty="0">
                <a:solidFill>
                  <a:prstClr val="white"/>
                </a:solidFill>
                <a:effectLst>
                  <a:outerShdw blurRad="38100" dist="38100" dir="2700000" algn="tl">
                    <a:srgbClr val="000000">
                      <a:alpha val="43137"/>
                    </a:srgbClr>
                  </a:outerShdw>
                </a:effectLst>
                <a:latin typeface="+mn-lt"/>
              </a:rPr>
              <a:t>The end result will be</a:t>
            </a:r>
            <a:r>
              <a:rPr lang="en-GB" sz="2800" dirty="0">
                <a:solidFill>
                  <a:prstClr val="white"/>
                </a:solidFill>
                <a:effectLst>
                  <a:outerShdw blurRad="38100" dist="38100" dir="2700000" algn="tl">
                    <a:srgbClr val="000000">
                      <a:alpha val="43137"/>
                    </a:srgbClr>
                  </a:outerShdw>
                </a:effectLst>
                <a:latin typeface="+mn-lt"/>
              </a:rPr>
              <a:t>:</a:t>
            </a:r>
          </a:p>
          <a:p>
            <a:pPr marL="457200" indent="-457200" algn="just">
              <a:buFont typeface="Arial" panose="020B0604020202020204" pitchFamily="34" charset="0"/>
              <a:buChar char="•"/>
            </a:pPr>
            <a:r>
              <a:rPr lang="en-GB" sz="2800" dirty="0">
                <a:solidFill>
                  <a:prstClr val="white"/>
                </a:solidFill>
                <a:effectLst>
                  <a:outerShdw blurRad="38100" dist="38100" dir="2700000" algn="tl">
                    <a:srgbClr val="000000">
                      <a:alpha val="43137"/>
                    </a:srgbClr>
                  </a:outerShdw>
                </a:effectLst>
                <a:latin typeface="+mn-lt"/>
              </a:rPr>
              <a:t>High standard reports which are easily interpreted for student progress, strengths and weaknesses.  </a:t>
            </a:r>
          </a:p>
        </p:txBody>
      </p:sp>
      <p:sp>
        <p:nvSpPr>
          <p:cNvPr id="7" name="Title 2"/>
          <p:cNvSpPr txBox="1">
            <a:spLocks/>
          </p:cNvSpPr>
          <p:nvPr/>
        </p:nvSpPr>
        <p:spPr>
          <a:xfrm>
            <a:off x="0" y="260648"/>
            <a:ext cx="12192000" cy="10541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5400" b="1" dirty="0" smtClean="0">
                <a:solidFill>
                  <a:schemeClr val="bg1"/>
                </a:solidFill>
                <a:effectLst>
                  <a:outerShdw blurRad="38100" dist="38100" dir="2700000" algn="tl">
                    <a:srgbClr val="000000">
                      <a:alpha val="43137"/>
                    </a:srgbClr>
                  </a:outerShdw>
                </a:effectLst>
              </a:rPr>
              <a:t>Target Setting</a:t>
            </a:r>
            <a:endParaRPr lang="en-US" sz="5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89895626"/>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2135560" y="-99392"/>
            <a:ext cx="7929562"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lgn="ctr" eaLnBrk="1" hangingPunct="1"/>
            <a:r>
              <a:rPr lang="en-GB" altLang="en-US" sz="6000" b="1" dirty="0">
                <a:solidFill>
                  <a:prstClr val="white"/>
                </a:solidFill>
                <a:effectLst>
                  <a:outerShdw blurRad="38100" dist="38100" dir="2700000" algn="tl">
                    <a:srgbClr val="000000">
                      <a:alpha val="43137"/>
                    </a:srgbClr>
                  </a:outerShdw>
                </a:effectLst>
                <a:latin typeface="Calibri" panose="020F0502020204030204" pitchFamily="34" charset="0"/>
              </a:rPr>
              <a:t/>
            </a:r>
            <a:br>
              <a:rPr lang="en-GB" altLang="en-US" sz="6000" b="1" dirty="0">
                <a:solidFill>
                  <a:prstClr val="white"/>
                </a:solidFill>
                <a:effectLst>
                  <a:outerShdw blurRad="38100" dist="38100" dir="2700000" algn="tl">
                    <a:srgbClr val="000000">
                      <a:alpha val="43137"/>
                    </a:srgbClr>
                  </a:outerShdw>
                </a:effectLst>
                <a:latin typeface="Calibri" panose="020F0502020204030204" pitchFamily="34" charset="0"/>
              </a:rPr>
            </a:br>
            <a:endParaRPr lang="en-GB" altLang="en-US" sz="6000" b="1" dirty="0">
              <a:solidFill>
                <a:prstClr val="white"/>
              </a:solidFill>
              <a:effectLst>
                <a:outerShdw blurRad="38100" dist="38100" dir="2700000" algn="tl">
                  <a:srgbClr val="000000">
                    <a:alpha val="43137"/>
                  </a:srgbClr>
                </a:outerShdw>
              </a:effectLst>
              <a:latin typeface="Calibri" panose="020F0502020204030204" pitchFamily="34" charset="0"/>
            </a:endParaRPr>
          </a:p>
        </p:txBody>
      </p:sp>
      <p:sp>
        <p:nvSpPr>
          <p:cNvPr id="2" name="Rectangle 1"/>
          <p:cNvSpPr/>
          <p:nvPr/>
        </p:nvSpPr>
        <p:spPr>
          <a:xfrm>
            <a:off x="0" y="-14610"/>
            <a:ext cx="12192000" cy="923330"/>
          </a:xfrm>
          <a:prstGeom prst="rect">
            <a:avLst/>
          </a:prstGeom>
        </p:spPr>
        <p:txBody>
          <a:bodyPr wrap="square">
            <a:spAutoFit/>
          </a:bodyPr>
          <a:lstStyle/>
          <a:p>
            <a:pPr algn="ctr" eaLnBrk="1" hangingPunct="1"/>
            <a:r>
              <a:rPr lang="en-GB" altLang="en-US" sz="5400" b="1" dirty="0">
                <a:solidFill>
                  <a:prstClr val="white"/>
                </a:solidFill>
                <a:effectLst>
                  <a:outerShdw blurRad="38100" dist="38100" dir="2700000" algn="tl">
                    <a:srgbClr val="000000">
                      <a:alpha val="43137"/>
                    </a:srgbClr>
                  </a:outerShdw>
                </a:effectLst>
                <a:latin typeface="Calibri" panose="020F0502020204030204" pitchFamily="34" charset="0"/>
              </a:rPr>
              <a:t>Module </a:t>
            </a:r>
            <a:r>
              <a:rPr lang="en-GB" altLang="en-US" sz="5400" b="1" dirty="0" smtClean="0">
                <a:solidFill>
                  <a:prstClr val="white"/>
                </a:solidFill>
                <a:effectLst>
                  <a:outerShdw blurRad="38100" dist="38100" dir="2700000" algn="tl">
                    <a:srgbClr val="000000">
                      <a:alpha val="43137"/>
                    </a:srgbClr>
                  </a:outerShdw>
                </a:effectLst>
                <a:latin typeface="Calibri" panose="020F0502020204030204" pitchFamily="34" charset="0"/>
              </a:rPr>
              <a:t>Reports explained</a:t>
            </a:r>
            <a:endParaRPr lang="en-GB" altLang="en-US" sz="5400" b="1" dirty="0">
              <a:solidFill>
                <a:prstClr val="white"/>
              </a:solidFill>
              <a:effectLst>
                <a:outerShdw blurRad="38100" dist="38100" dir="2700000" algn="tl">
                  <a:srgbClr val="000000">
                    <a:alpha val="43137"/>
                  </a:srgbClr>
                </a:outerShdw>
              </a:effectLst>
              <a:latin typeface="Calibri" panose="020F0502020204030204" pitchFamily="34" charset="0"/>
            </a:endParaRPr>
          </a:p>
        </p:txBody>
      </p:sp>
      <p:pic>
        <p:nvPicPr>
          <p:cNvPr id="6" name="Picture 5"/>
          <p:cNvPicPr>
            <a:picLocks noChangeAspect="1"/>
          </p:cNvPicPr>
          <p:nvPr/>
        </p:nvPicPr>
        <p:blipFill rotWithShape="1">
          <a:blip r:embed="rId4"/>
          <a:srcRect l="8657" t="16401" r="59171" b="12201"/>
          <a:stretch/>
        </p:blipFill>
        <p:spPr>
          <a:xfrm>
            <a:off x="1271464" y="908720"/>
            <a:ext cx="9445006" cy="5895374"/>
          </a:xfrm>
          <a:prstGeom prst="rect">
            <a:avLst/>
          </a:prstGeom>
        </p:spPr>
      </p:pic>
    </p:spTree>
    <p:extLst>
      <p:ext uri="{BB962C8B-B14F-4D97-AF65-F5344CB8AC3E}">
        <p14:creationId xmlns:p14="http://schemas.microsoft.com/office/powerpoint/2010/main" val="2268317258"/>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2167" t="17432" r="27998" b="50171"/>
          <a:stretch/>
        </p:blipFill>
        <p:spPr bwMode="auto">
          <a:xfrm>
            <a:off x="1991544" y="1265238"/>
            <a:ext cx="8280920" cy="5332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0" y="136526"/>
            <a:ext cx="12192000" cy="988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lgn="ctr" eaLnBrk="1" hangingPunct="1"/>
            <a:r>
              <a:rPr lang="en-GB" altLang="en-US" sz="5400" b="1" dirty="0">
                <a:solidFill>
                  <a:prstClr val="white"/>
                </a:solidFill>
                <a:effectLst>
                  <a:outerShdw blurRad="38100" dist="38100" dir="2700000" algn="tl">
                    <a:srgbClr val="000000">
                      <a:alpha val="43137"/>
                    </a:srgbClr>
                  </a:outerShdw>
                </a:effectLst>
                <a:latin typeface="Calibri" panose="020F0502020204030204" pitchFamily="34" charset="0"/>
              </a:rPr>
              <a:t>Working </a:t>
            </a:r>
            <a:r>
              <a:rPr lang="en-GB" altLang="en-US" sz="5400" b="1" dirty="0" smtClean="0">
                <a:solidFill>
                  <a:prstClr val="white"/>
                </a:solidFill>
                <a:effectLst>
                  <a:outerShdw blurRad="38100" dist="38100" dir="2700000" algn="tl">
                    <a:srgbClr val="000000">
                      <a:alpha val="43137"/>
                    </a:srgbClr>
                  </a:outerShdw>
                </a:effectLst>
                <a:latin typeface="Calibri" panose="020F0502020204030204" pitchFamily="34" charset="0"/>
              </a:rPr>
              <a:t>with </a:t>
            </a:r>
            <a:r>
              <a:rPr lang="en-GB" altLang="en-US" sz="5400" b="1" dirty="0">
                <a:solidFill>
                  <a:prstClr val="white"/>
                </a:solidFill>
                <a:effectLst>
                  <a:outerShdw blurRad="38100" dist="38100" dir="2700000" algn="tl">
                    <a:srgbClr val="000000">
                      <a:alpha val="43137"/>
                    </a:srgbClr>
                  </a:outerShdw>
                </a:effectLst>
                <a:latin typeface="Calibri" panose="020F0502020204030204" pitchFamily="34" charset="0"/>
              </a:rPr>
              <a:t>the PT</a:t>
            </a:r>
          </a:p>
        </p:txBody>
      </p:sp>
    </p:spTree>
    <p:extLst>
      <p:ext uri="{BB962C8B-B14F-4D97-AF65-F5344CB8AC3E}">
        <p14:creationId xmlns:p14="http://schemas.microsoft.com/office/powerpoint/2010/main" val="3557934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2161" t="49953" r="28127" b="10528"/>
          <a:stretch/>
        </p:blipFill>
        <p:spPr bwMode="auto">
          <a:xfrm>
            <a:off x="2207568" y="1196752"/>
            <a:ext cx="7920881" cy="5246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136526"/>
            <a:ext cx="12192000" cy="988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lgn="ctr" eaLnBrk="1" hangingPunct="1"/>
            <a:r>
              <a:rPr lang="en-GB" altLang="en-US" sz="5400" b="1" dirty="0">
                <a:solidFill>
                  <a:prstClr val="white"/>
                </a:solidFill>
                <a:effectLst>
                  <a:outerShdw blurRad="38100" dist="38100" dir="2700000" algn="tl">
                    <a:srgbClr val="000000">
                      <a:alpha val="43137"/>
                    </a:srgbClr>
                  </a:outerShdw>
                </a:effectLst>
                <a:latin typeface="Calibri" panose="020F0502020204030204" pitchFamily="34" charset="0"/>
              </a:rPr>
              <a:t>Working </a:t>
            </a:r>
            <a:r>
              <a:rPr lang="en-GB" altLang="en-US" sz="5400" b="1" dirty="0" smtClean="0">
                <a:solidFill>
                  <a:prstClr val="white"/>
                </a:solidFill>
                <a:effectLst>
                  <a:outerShdw blurRad="38100" dist="38100" dir="2700000" algn="tl">
                    <a:srgbClr val="000000">
                      <a:alpha val="43137"/>
                    </a:srgbClr>
                  </a:outerShdw>
                </a:effectLst>
                <a:latin typeface="Calibri" panose="020F0502020204030204" pitchFamily="34" charset="0"/>
              </a:rPr>
              <a:t>with </a:t>
            </a:r>
            <a:r>
              <a:rPr lang="en-GB" altLang="en-US" sz="5400" b="1" dirty="0">
                <a:solidFill>
                  <a:prstClr val="white"/>
                </a:solidFill>
                <a:effectLst>
                  <a:outerShdw blurRad="38100" dist="38100" dir="2700000" algn="tl">
                    <a:srgbClr val="000000">
                      <a:alpha val="43137"/>
                    </a:srgbClr>
                  </a:outerShdw>
                </a:effectLst>
                <a:latin typeface="Calibri" panose="020F0502020204030204" pitchFamily="34" charset="0"/>
              </a:rPr>
              <a:t>the PT</a:t>
            </a:r>
          </a:p>
        </p:txBody>
      </p:sp>
      <p:sp>
        <p:nvSpPr>
          <p:cNvPr id="3" name="Rectangle 2"/>
          <p:cNvSpPr/>
          <p:nvPr/>
        </p:nvSpPr>
        <p:spPr>
          <a:xfrm>
            <a:off x="2351584" y="2492896"/>
            <a:ext cx="7704856"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2657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1"/>
          <p:cNvSpPr>
            <a:spLocks noChangeArrowheads="1"/>
          </p:cNvSpPr>
          <p:nvPr/>
        </p:nvSpPr>
        <p:spPr bwMode="auto">
          <a:xfrm>
            <a:off x="0" y="2564904"/>
            <a:ext cx="121920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lgn="ctr" eaLnBrk="1" hangingPunct="1"/>
            <a:r>
              <a:rPr lang="en-GB" altLang="en-US" sz="9600" dirty="0">
                <a:solidFill>
                  <a:schemeClr val="bg1"/>
                </a:solidFill>
                <a:effectLst>
                  <a:outerShdw blurRad="38100" dist="38100" dir="2700000" algn="tl">
                    <a:srgbClr val="000000">
                      <a:alpha val="43137"/>
                    </a:srgbClr>
                  </a:outerShdw>
                </a:effectLst>
                <a:latin typeface="+mn-lt"/>
              </a:rPr>
              <a:t>Internet Safety</a:t>
            </a:r>
            <a:r>
              <a:rPr lang="en-GB" altLang="en-US" sz="9600" dirty="0">
                <a:solidFill>
                  <a:schemeClr val="bg1"/>
                </a:solidFill>
                <a:effectLst>
                  <a:outerShdw blurRad="38100" dist="38100" dir="2700000" algn="tl">
                    <a:srgbClr val="000000">
                      <a:alpha val="43137"/>
                    </a:srgbClr>
                  </a:outerShdw>
                </a:effectLst>
              </a:rPr>
              <a:t/>
            </a:r>
            <a:br>
              <a:rPr lang="en-GB" altLang="en-US" sz="9600" dirty="0">
                <a:solidFill>
                  <a:schemeClr val="bg1"/>
                </a:solidFill>
                <a:effectLst>
                  <a:outerShdw blurRad="38100" dist="38100" dir="2700000" algn="tl">
                    <a:srgbClr val="000000">
                      <a:alpha val="43137"/>
                    </a:srgbClr>
                  </a:outerShdw>
                </a:effectLst>
              </a:rPr>
            </a:br>
            <a:r>
              <a:rPr lang="en-GB" altLang="en-US" sz="800" dirty="0">
                <a:solidFill>
                  <a:schemeClr val="tx1"/>
                </a:solidFill>
                <a:effectLst>
                  <a:outerShdw blurRad="38100" dist="38100" dir="2700000" algn="tl">
                    <a:srgbClr val="000000">
                      <a:alpha val="43137"/>
                    </a:srgbClr>
                  </a:outerShdw>
                </a:effectLst>
              </a:rPr>
              <a:t/>
            </a:r>
            <a:br>
              <a:rPr lang="en-GB" altLang="en-US" sz="800" dirty="0">
                <a:solidFill>
                  <a:schemeClr val="tx1"/>
                </a:solidFill>
                <a:effectLst>
                  <a:outerShdw blurRad="38100" dist="38100" dir="2700000" algn="tl">
                    <a:srgbClr val="000000">
                      <a:alpha val="43137"/>
                    </a:srgbClr>
                  </a:outerShdw>
                </a:effectLst>
              </a:rPr>
            </a:br>
            <a:endParaRPr lang="en-GB" altLang="en-US"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8"/>
          <p:cNvSpPr>
            <a:spLocks noChangeArrowheads="1"/>
          </p:cNvSpPr>
          <p:nvPr/>
        </p:nvSpPr>
        <p:spPr bwMode="auto">
          <a:xfrm>
            <a:off x="335360" y="1484315"/>
            <a:ext cx="11305256"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eaLnBrk="1" hangingPunct="1"/>
            <a:r>
              <a:rPr lang="en-GB" altLang="en-US" dirty="0">
                <a:solidFill>
                  <a:schemeClr val="bg1"/>
                </a:solidFill>
                <a:effectLst>
                  <a:outerShdw blurRad="38100" dist="38100" dir="2700000" algn="tl">
                    <a:srgbClr val="000000">
                      <a:alpha val="43137"/>
                    </a:srgbClr>
                  </a:outerShdw>
                </a:effectLst>
                <a:latin typeface="+mn-lt"/>
                <a:cs typeface="Arial" panose="020B0604020202020204" pitchFamily="34" charset="0"/>
              </a:rPr>
              <a:t>99% of 12-15 year olds have regular access to the internet </a:t>
            </a:r>
          </a:p>
          <a:p>
            <a:pPr eaLnBrk="1" hangingPunct="1"/>
            <a:r>
              <a:rPr lang="en-GB" altLang="en-US" dirty="0">
                <a:solidFill>
                  <a:schemeClr val="bg1"/>
                </a:solidFill>
                <a:effectLst>
                  <a:outerShdw blurRad="38100" dist="38100" dir="2700000" algn="tl">
                    <a:srgbClr val="000000">
                      <a:alpha val="43137"/>
                    </a:srgbClr>
                  </a:outerShdw>
                </a:effectLst>
                <a:latin typeface="+mn-lt"/>
                <a:cs typeface="Arial" panose="020B0604020202020204" pitchFamily="34" charset="0"/>
              </a:rPr>
              <a:t>74% of 5-15 year olds have their own PC or laptop</a:t>
            </a:r>
          </a:p>
          <a:p>
            <a:pPr eaLnBrk="1" hangingPunct="1"/>
            <a:r>
              <a:rPr lang="en-GB" altLang="en-US" dirty="0">
                <a:solidFill>
                  <a:schemeClr val="bg1"/>
                </a:solidFill>
                <a:effectLst>
                  <a:outerShdw blurRad="38100" dist="38100" dir="2700000" algn="tl">
                    <a:srgbClr val="000000">
                      <a:alpha val="43137"/>
                    </a:srgbClr>
                  </a:outerShdw>
                </a:effectLst>
                <a:latin typeface="+mn-lt"/>
                <a:cs typeface="Arial" panose="020B0604020202020204" pitchFamily="34" charset="0"/>
              </a:rPr>
              <a:t>Only 39% of homes with the internet have a filtering software in place</a:t>
            </a:r>
          </a:p>
          <a:p>
            <a:pPr eaLnBrk="1" hangingPunct="1"/>
            <a:r>
              <a:rPr lang="en-GB" altLang="en-US" dirty="0">
                <a:solidFill>
                  <a:schemeClr val="bg1"/>
                </a:solidFill>
                <a:effectLst>
                  <a:outerShdw blurRad="38100" dist="38100" dir="2700000" algn="tl">
                    <a:srgbClr val="000000">
                      <a:alpha val="43137"/>
                    </a:srgbClr>
                  </a:outerShdw>
                </a:effectLst>
                <a:latin typeface="+mn-lt"/>
                <a:cs typeface="Arial" panose="020B0604020202020204" pitchFamily="34" charset="0"/>
              </a:rPr>
              <a:t>81% of 14-16 years old access explicit sexual photos or footage from home computers</a:t>
            </a:r>
          </a:p>
          <a:p>
            <a:pPr eaLnBrk="1" hangingPunct="1"/>
            <a:r>
              <a:rPr lang="en-GB" altLang="en-US" dirty="0">
                <a:solidFill>
                  <a:schemeClr val="bg1"/>
                </a:solidFill>
                <a:effectLst>
                  <a:outerShdw blurRad="38100" dist="38100" dir="2700000" algn="tl">
                    <a:srgbClr val="000000">
                      <a:alpha val="43137"/>
                    </a:srgbClr>
                  </a:outerShdw>
                </a:effectLst>
                <a:latin typeface="+mn-lt"/>
                <a:cs typeface="Arial" panose="020B0604020202020204" pitchFamily="34" charset="0"/>
              </a:rPr>
              <a:t>61% have a mobile that can access the internet</a:t>
            </a:r>
          </a:p>
          <a:p>
            <a:pPr eaLnBrk="1" hangingPunct="1"/>
            <a:r>
              <a:rPr lang="en-GB" altLang="en-US" dirty="0">
                <a:solidFill>
                  <a:schemeClr val="bg1"/>
                </a:solidFill>
                <a:effectLst>
                  <a:outerShdw blurRad="38100" dist="38100" dir="2700000" algn="tl">
                    <a:srgbClr val="000000">
                      <a:alpha val="43137"/>
                    </a:srgbClr>
                  </a:outerShdw>
                </a:effectLst>
                <a:latin typeface="+mn-lt"/>
                <a:cs typeface="Arial" panose="020B0604020202020204" pitchFamily="34" charset="0"/>
              </a:rPr>
              <a:t>9 out of 10 phones are not restricted </a:t>
            </a:r>
          </a:p>
          <a:p>
            <a:pPr eaLnBrk="1" hangingPunct="1"/>
            <a:r>
              <a:rPr lang="en-GB" altLang="en-US" dirty="0">
                <a:solidFill>
                  <a:schemeClr val="bg1"/>
                </a:solidFill>
                <a:effectLst>
                  <a:outerShdw blurRad="38100" dist="38100" dir="2700000" algn="tl">
                    <a:srgbClr val="000000">
                      <a:alpha val="43137"/>
                    </a:srgbClr>
                  </a:outerShdw>
                </a:effectLst>
                <a:latin typeface="+mn-lt"/>
                <a:cs typeface="Arial" panose="020B0604020202020204" pitchFamily="34" charset="0"/>
              </a:rPr>
              <a:t>80% used gaming sites</a:t>
            </a:r>
          </a:p>
          <a:p>
            <a:pPr eaLnBrk="1" hangingPunct="1"/>
            <a:r>
              <a:rPr lang="en-GB" altLang="en-US" dirty="0">
                <a:solidFill>
                  <a:schemeClr val="bg1"/>
                </a:solidFill>
                <a:effectLst>
                  <a:outerShdw blurRad="38100" dist="38100" dir="2700000" algn="tl">
                    <a:srgbClr val="000000">
                      <a:alpha val="43137"/>
                    </a:srgbClr>
                  </a:outerShdw>
                </a:effectLst>
                <a:latin typeface="+mn-lt"/>
                <a:cs typeface="Arial" panose="020B0604020202020204" pitchFamily="34" charset="0"/>
              </a:rPr>
              <a:t>50% used Social Networking sites</a:t>
            </a:r>
          </a:p>
          <a:p>
            <a:pPr eaLnBrk="1" hangingPunct="1"/>
            <a:r>
              <a:rPr lang="en-GB" altLang="en-US" dirty="0">
                <a:solidFill>
                  <a:schemeClr val="bg1"/>
                </a:solidFill>
                <a:effectLst>
                  <a:outerShdw blurRad="38100" dist="38100" dir="2700000" algn="tl">
                    <a:srgbClr val="000000">
                      <a:alpha val="43137"/>
                    </a:srgbClr>
                  </a:outerShdw>
                </a:effectLst>
                <a:latin typeface="+mn-lt"/>
                <a:cs typeface="Arial" panose="020B0604020202020204" pitchFamily="34" charset="0"/>
              </a:rPr>
              <a:t>90% had access in their bedrooms</a:t>
            </a:r>
          </a:p>
          <a:p>
            <a:pPr eaLnBrk="1" hangingPunct="1"/>
            <a:r>
              <a:rPr lang="en-GB" altLang="en-US" dirty="0">
                <a:solidFill>
                  <a:schemeClr val="bg1"/>
                </a:solidFill>
                <a:effectLst>
                  <a:outerShdw blurRad="38100" dist="38100" dir="2700000" algn="tl">
                    <a:srgbClr val="000000">
                      <a:alpha val="43137"/>
                    </a:srgbClr>
                  </a:outerShdw>
                </a:effectLst>
                <a:latin typeface="+mn-lt"/>
                <a:cs typeface="Arial" panose="020B0604020202020204" pitchFamily="34" charset="0"/>
              </a:rPr>
              <a:t>25% have met someone offline</a:t>
            </a:r>
          </a:p>
          <a:p>
            <a:pPr eaLnBrk="1" hangingPunct="1"/>
            <a:r>
              <a:rPr lang="en-GB" altLang="en-US" dirty="0">
                <a:solidFill>
                  <a:schemeClr val="bg1"/>
                </a:solidFill>
                <a:effectLst>
                  <a:outerShdw blurRad="38100" dist="38100" dir="2700000" algn="tl">
                    <a:srgbClr val="000000">
                      <a:alpha val="43137"/>
                    </a:srgbClr>
                  </a:outerShdw>
                </a:effectLst>
                <a:latin typeface="+mn-lt"/>
                <a:cs typeface="Arial" panose="020B0604020202020204" pitchFamily="34" charset="0"/>
              </a:rPr>
              <a:t>83% have taken a friend</a:t>
            </a:r>
          </a:p>
        </p:txBody>
      </p:sp>
      <p:sp>
        <p:nvSpPr>
          <p:cNvPr id="46083" name="TextBox 2"/>
          <p:cNvSpPr txBox="1">
            <a:spLocks noChangeArrowheads="1"/>
          </p:cNvSpPr>
          <p:nvPr/>
        </p:nvSpPr>
        <p:spPr bwMode="auto">
          <a:xfrm>
            <a:off x="0" y="283986"/>
            <a:ext cx="1219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lgn="ctr" eaLnBrk="1" hangingPunct="1"/>
            <a:r>
              <a:rPr lang="en-GB" altLang="en-US" sz="3600" b="1" dirty="0">
                <a:solidFill>
                  <a:schemeClr val="bg1"/>
                </a:solidFill>
                <a:effectLst>
                  <a:outerShdw blurRad="38100" dist="38100" dir="2700000" algn="tl">
                    <a:srgbClr val="000000">
                      <a:alpha val="43137"/>
                    </a:srgbClr>
                  </a:outerShdw>
                </a:effectLst>
                <a:latin typeface="+mn-lt"/>
              </a:rPr>
              <a:t>Why is education on </a:t>
            </a:r>
            <a:r>
              <a:rPr lang="en-GB" altLang="en-US" sz="3600" b="1" dirty="0" smtClean="0">
                <a:solidFill>
                  <a:schemeClr val="bg1"/>
                </a:solidFill>
                <a:effectLst>
                  <a:outerShdw blurRad="38100" dist="38100" dir="2700000" algn="tl">
                    <a:srgbClr val="000000">
                      <a:alpha val="43137"/>
                    </a:srgbClr>
                  </a:outerShdw>
                </a:effectLst>
                <a:latin typeface="+mn-lt"/>
              </a:rPr>
              <a:t>this </a:t>
            </a:r>
            <a:r>
              <a:rPr lang="en-GB" altLang="en-US" sz="3600" b="1" dirty="0">
                <a:solidFill>
                  <a:schemeClr val="bg1"/>
                </a:solidFill>
                <a:effectLst>
                  <a:outerShdw blurRad="38100" dist="38100" dir="2700000" algn="tl">
                    <a:srgbClr val="000000">
                      <a:alpha val="43137"/>
                    </a:srgbClr>
                  </a:outerShdw>
                </a:effectLst>
                <a:latin typeface="+mn-lt"/>
              </a:rPr>
              <a:t>important for Students</a:t>
            </a:r>
            <a:r>
              <a:rPr lang="en-GB" altLang="en-US" sz="3200" b="1" dirty="0">
                <a:solidFill>
                  <a:schemeClr val="bg1"/>
                </a:solidFill>
                <a:effectLst>
                  <a:outerShdw blurRad="38100" dist="38100" dir="2700000" algn="tl">
                    <a:srgbClr val="000000">
                      <a:alpha val="43137"/>
                    </a:srgbClr>
                  </a:outerShdw>
                </a:effectLst>
              </a:rPr>
              <a:t>?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6" name="Picture 5"/>
          <p:cNvPicPr>
            <a:picLocks noChangeAspect="1" noChangeArrowheads="1"/>
          </p:cNvPicPr>
          <p:nvPr/>
        </p:nvPicPr>
        <p:blipFill>
          <a:blip r:embed="rId3">
            <a:extLst>
              <a:ext uri="{28A0092B-C50C-407E-A947-70E740481C1C}">
                <a14:useLocalDpi xmlns:a14="http://schemas.microsoft.com/office/drawing/2010/main" val="0"/>
              </a:ext>
            </a:extLst>
          </a:blip>
          <a:srcRect l="23329" t="29073" r="46693" b="41855"/>
          <a:stretch>
            <a:fillRect/>
          </a:stretch>
        </p:blipFill>
        <p:spPr bwMode="auto">
          <a:xfrm>
            <a:off x="394637" y="2678908"/>
            <a:ext cx="12954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5"/>
          <p:cNvPicPr>
            <a:picLocks noChangeAspect="1" noChangeArrowheads="1"/>
          </p:cNvPicPr>
          <p:nvPr/>
        </p:nvPicPr>
        <p:blipFill>
          <a:blip r:embed="rId3">
            <a:extLst>
              <a:ext uri="{28A0092B-C50C-407E-A947-70E740481C1C}">
                <a14:useLocalDpi xmlns:a14="http://schemas.microsoft.com/office/drawing/2010/main" val="0"/>
              </a:ext>
            </a:extLst>
          </a:blip>
          <a:srcRect l="53307" t="34886" r="23366" b="41856"/>
          <a:stretch>
            <a:fillRect/>
          </a:stretch>
        </p:blipFill>
        <p:spPr bwMode="auto">
          <a:xfrm>
            <a:off x="10755817" y="2859249"/>
            <a:ext cx="100806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34" descr="Pictur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704" y="3427725"/>
            <a:ext cx="12781216" cy="4130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5" name="Rectangle 2"/>
          <p:cNvSpPr>
            <a:spLocks noGrp="1" noChangeArrowheads="1"/>
          </p:cNvSpPr>
          <p:nvPr>
            <p:ph type="title" idx="4294967295"/>
          </p:nvPr>
        </p:nvSpPr>
        <p:spPr>
          <a:xfrm>
            <a:off x="0" y="285013"/>
            <a:ext cx="12192000" cy="922338"/>
          </a:xfrm>
          <a:prstGeom prst="rect">
            <a:avLst/>
          </a:prstGeom>
        </p:spPr>
        <p:txBody>
          <a:bodyPr>
            <a:noAutofit/>
          </a:bodyPr>
          <a:lstStyle/>
          <a:p>
            <a:pPr eaLnBrk="1" hangingPunct="1">
              <a:defRPr/>
            </a:pPr>
            <a:r>
              <a:rPr lang="en-GB" b="1" dirty="0" smtClean="0">
                <a:solidFill>
                  <a:schemeClr val="bg1"/>
                </a:solidFill>
                <a:effectLst>
                  <a:outerShdw blurRad="38100" dist="38100" dir="2700000" algn="tl">
                    <a:srgbClr val="000000">
                      <a:alpha val="43137"/>
                    </a:srgbClr>
                  </a:outerShdw>
                </a:effectLst>
              </a:rPr>
              <a:t>The need </a:t>
            </a:r>
            <a:r>
              <a:rPr lang="en-GB" b="1" dirty="0">
                <a:solidFill>
                  <a:schemeClr val="bg1"/>
                </a:solidFill>
                <a:effectLst>
                  <a:outerShdw blurRad="38100" dist="38100" dir="2700000" algn="tl">
                    <a:srgbClr val="000000">
                      <a:alpha val="43137"/>
                    </a:srgbClr>
                  </a:outerShdw>
                </a:effectLst>
              </a:rPr>
              <a:t>for this </a:t>
            </a:r>
            <a:r>
              <a:rPr lang="en-GB" b="1" dirty="0" smtClean="0">
                <a:solidFill>
                  <a:schemeClr val="bg1"/>
                </a:solidFill>
                <a:effectLst>
                  <a:outerShdw blurRad="38100" dist="38100" dir="2700000" algn="tl">
                    <a:srgbClr val="000000">
                      <a:alpha val="43137"/>
                    </a:srgbClr>
                  </a:outerShdw>
                </a:effectLst>
              </a:rPr>
              <a:t>presentation</a:t>
            </a:r>
            <a:r>
              <a:rPr lang="en-GB" b="1" dirty="0">
                <a:solidFill>
                  <a:schemeClr val="bg1"/>
                </a:solidFill>
                <a:effectLst>
                  <a:outerShdw blurRad="38100" dist="38100" dir="2700000" algn="tl">
                    <a:srgbClr val="000000">
                      <a:alpha val="43137"/>
                    </a:srgbClr>
                  </a:outerShdw>
                </a:effectLst>
              </a:rPr>
              <a:t/>
            </a:r>
            <a:br>
              <a:rPr lang="en-GB" b="1" dirty="0">
                <a:solidFill>
                  <a:schemeClr val="bg1"/>
                </a:solidFill>
                <a:effectLst>
                  <a:outerShdw blurRad="38100" dist="38100" dir="2700000" algn="tl">
                    <a:srgbClr val="000000">
                      <a:alpha val="43137"/>
                    </a:srgbClr>
                  </a:outerShdw>
                </a:effectLst>
              </a:rPr>
            </a:br>
            <a:r>
              <a:rPr lang="en-GB" b="1" dirty="0">
                <a:effectLst>
                  <a:outerShdw blurRad="38100" dist="38100" dir="2700000" algn="tl">
                    <a:srgbClr val="000000">
                      <a:alpha val="43137"/>
                    </a:srgbClr>
                  </a:outerShdw>
                </a:effectLst>
              </a:rPr>
              <a:t> 	</a:t>
            </a:r>
            <a:endParaRPr lang="en-US" b="1" dirty="0">
              <a:effectLst>
                <a:outerShdw blurRad="38100" dist="38100" dir="2700000" algn="tl">
                  <a:srgbClr val="000000">
                    <a:alpha val="43137"/>
                  </a:srgbClr>
                </a:outerShdw>
              </a:effectLst>
            </a:endParaRPr>
          </a:p>
        </p:txBody>
      </p:sp>
      <p:sp>
        <p:nvSpPr>
          <p:cNvPr id="47110" name="Text Box 39"/>
          <p:cNvSpPr txBox="1">
            <a:spLocks noChangeArrowheads="1"/>
          </p:cNvSpPr>
          <p:nvPr/>
        </p:nvSpPr>
        <p:spPr bwMode="auto">
          <a:xfrm>
            <a:off x="301782" y="2069950"/>
            <a:ext cx="1296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eaLnBrk="1" hangingPunct="1">
              <a:spcBef>
                <a:spcPct val="50000"/>
              </a:spcBef>
            </a:pPr>
            <a:r>
              <a:rPr lang="en-GB" altLang="en-US" sz="1800" b="1" dirty="0">
                <a:solidFill>
                  <a:schemeClr val="bg1"/>
                </a:solidFill>
                <a:effectLst>
                  <a:outerShdw blurRad="38100" dist="38100" dir="2700000" algn="tl">
                    <a:srgbClr val="000000">
                      <a:alpha val="43137"/>
                    </a:srgbClr>
                  </a:outerShdw>
                </a:effectLst>
              </a:rPr>
              <a:t>Parents</a:t>
            </a:r>
          </a:p>
        </p:txBody>
      </p:sp>
      <p:sp>
        <p:nvSpPr>
          <p:cNvPr id="47111" name="Text Box 40"/>
          <p:cNvSpPr txBox="1">
            <a:spLocks noChangeArrowheads="1"/>
          </p:cNvSpPr>
          <p:nvPr/>
        </p:nvSpPr>
        <p:spPr bwMode="auto">
          <a:xfrm>
            <a:off x="10929906" y="2233064"/>
            <a:ext cx="1296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eaLnBrk="1" hangingPunct="1">
              <a:spcBef>
                <a:spcPct val="50000"/>
              </a:spcBef>
            </a:pPr>
            <a:r>
              <a:rPr lang="en-GB" altLang="en-US" sz="1800" b="1" dirty="0">
                <a:solidFill>
                  <a:schemeClr val="bg1"/>
                </a:solidFill>
                <a:effectLst>
                  <a:outerShdw blurRad="38100" dist="38100" dir="2700000" algn="tl">
                    <a:srgbClr val="000000">
                      <a:alpha val="43137"/>
                    </a:srgbClr>
                  </a:outerShdw>
                </a:effectLst>
              </a:rPr>
              <a:t>Children</a:t>
            </a:r>
          </a:p>
        </p:txBody>
      </p:sp>
      <p:sp>
        <p:nvSpPr>
          <p:cNvPr id="47112" name="Text Box 45"/>
          <p:cNvSpPr txBox="1">
            <a:spLocks noChangeArrowheads="1"/>
          </p:cNvSpPr>
          <p:nvPr/>
        </p:nvSpPr>
        <p:spPr bwMode="auto">
          <a:xfrm>
            <a:off x="5788026" y="4745039"/>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eaLnBrk="1" hangingPunct="1"/>
            <a:endParaRPr lang="en-US" altLang="en-US">
              <a:effectLst>
                <a:outerShdw blurRad="38100" dist="38100" dir="2700000" algn="tl">
                  <a:srgbClr val="000000">
                    <a:alpha val="43137"/>
                  </a:srgbClr>
                </a:outerShdw>
              </a:effectLst>
            </a:endParaRPr>
          </a:p>
        </p:txBody>
      </p:sp>
      <p:sp>
        <p:nvSpPr>
          <p:cNvPr id="47113" name="Text Box 48"/>
          <p:cNvSpPr txBox="1">
            <a:spLocks noChangeArrowheads="1"/>
          </p:cNvSpPr>
          <p:nvPr/>
        </p:nvSpPr>
        <p:spPr bwMode="auto">
          <a:xfrm>
            <a:off x="3863752" y="4854161"/>
            <a:ext cx="446449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lgn="ctr" eaLnBrk="1" hangingPunct="1">
              <a:spcBef>
                <a:spcPct val="50000"/>
              </a:spcBef>
            </a:pPr>
            <a:r>
              <a:rPr lang="en-GB" altLang="en-US" sz="2800" b="1" dirty="0">
                <a:solidFill>
                  <a:schemeClr val="bg1"/>
                </a:solidFill>
                <a:effectLst>
                  <a:outerShdw blurRad="38100" dist="38100" dir="2700000" algn="tl">
                    <a:srgbClr val="000000">
                      <a:alpha val="43137"/>
                    </a:srgbClr>
                  </a:outerShdw>
                </a:effectLst>
              </a:rPr>
              <a:t>The Gulf of Internet Knowledge</a:t>
            </a:r>
          </a:p>
        </p:txBody>
      </p:sp>
      <p:grpSp>
        <p:nvGrpSpPr>
          <p:cNvPr id="2" name="Group 50"/>
          <p:cNvGrpSpPr>
            <a:grpSpLocks/>
          </p:cNvGrpSpPr>
          <p:nvPr/>
        </p:nvGrpSpPr>
        <p:grpSpPr bwMode="auto">
          <a:xfrm>
            <a:off x="1619534" y="2965762"/>
            <a:ext cx="8961727" cy="1063625"/>
            <a:chOff x="1245" y="1484"/>
            <a:chExt cx="3041" cy="670"/>
          </a:xfrm>
        </p:grpSpPr>
        <p:sp>
          <p:nvSpPr>
            <p:cNvPr id="47115" name="Line 9"/>
            <p:cNvSpPr>
              <a:spLocks noChangeShapeType="1"/>
            </p:cNvSpPr>
            <p:nvPr/>
          </p:nvSpPr>
          <p:spPr bwMode="auto">
            <a:xfrm flipV="1">
              <a:off x="1245" y="2109"/>
              <a:ext cx="3039" cy="45"/>
            </a:xfrm>
            <a:prstGeom prst="line">
              <a:avLst/>
            </a:prstGeom>
            <a:noFill/>
            <a:ln w="762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effectLst>
                  <a:outerShdw blurRad="38100" dist="38100" dir="2700000" algn="tl">
                    <a:srgbClr val="000000">
                      <a:alpha val="43137"/>
                    </a:srgbClr>
                  </a:outerShdw>
                </a:effectLst>
              </a:endParaRPr>
            </a:p>
          </p:txBody>
        </p:sp>
        <p:sp>
          <p:nvSpPr>
            <p:cNvPr id="47116" name="Text Box 49"/>
            <p:cNvSpPr txBox="1">
              <a:spLocks noChangeArrowheads="1"/>
            </p:cNvSpPr>
            <p:nvPr/>
          </p:nvSpPr>
          <p:spPr bwMode="auto">
            <a:xfrm>
              <a:off x="1383" y="1484"/>
              <a:ext cx="2903"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lgn="ctr" eaLnBrk="1" hangingPunct="1">
                <a:spcBef>
                  <a:spcPct val="50000"/>
                </a:spcBef>
              </a:pPr>
              <a:r>
                <a:rPr lang="en-GB" altLang="en-US" b="1" dirty="0">
                  <a:solidFill>
                    <a:schemeClr val="bg1"/>
                  </a:solidFill>
                  <a:effectLst>
                    <a:outerShdw blurRad="38100" dist="38100" dir="2700000" algn="tl">
                      <a:srgbClr val="000000">
                        <a:alpha val="43137"/>
                      </a:srgbClr>
                    </a:outerShdw>
                  </a:effectLst>
                </a:rPr>
                <a:t>Bridging the gap of knowledge around the internet</a:t>
              </a:r>
            </a:p>
          </p:txBody>
        </p:sp>
      </p:gr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8488" y="329406"/>
            <a:ext cx="971550" cy="142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4294967295"/>
          </p:nvPr>
        </p:nvSpPr>
        <p:spPr bwMode="auto">
          <a:xfrm>
            <a:off x="23664" y="2420888"/>
            <a:ext cx="12144672" cy="271003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dirty="0">
                <a:solidFill>
                  <a:schemeClr val="bg1"/>
                </a:solidFill>
                <a:effectLst>
                  <a:outerShdw blurRad="38100" dist="38100" dir="2700000" algn="tl">
                    <a:srgbClr val="000000">
                      <a:alpha val="43137"/>
                    </a:srgbClr>
                  </a:outerShdw>
                </a:effectLst>
                <a:latin typeface="+mj-lt"/>
                <a:cs typeface="Arial" panose="020B0604020202020204" pitchFamily="34" charset="0"/>
              </a:rPr>
              <a:t>Improves teaching and learning </a:t>
            </a:r>
            <a:endParaRPr lang="en-GB" altLang="en-US" i="1" dirty="0">
              <a:solidFill>
                <a:schemeClr val="bg1"/>
              </a:solidFill>
              <a:effectLst>
                <a:outerShdw blurRad="38100" dist="38100" dir="2700000" algn="tl">
                  <a:srgbClr val="000000">
                    <a:alpha val="43137"/>
                  </a:srgbClr>
                </a:outerShdw>
              </a:effectLst>
              <a:latin typeface="+mj-lt"/>
              <a:cs typeface="Arial" panose="020B0604020202020204" pitchFamily="34" charset="0"/>
            </a:endParaRPr>
          </a:p>
          <a:p>
            <a:r>
              <a:rPr lang="en-GB" altLang="en-US" dirty="0">
                <a:solidFill>
                  <a:schemeClr val="bg1"/>
                </a:solidFill>
                <a:effectLst>
                  <a:outerShdw blurRad="38100" dist="38100" dir="2700000" algn="tl">
                    <a:srgbClr val="000000">
                      <a:alpha val="43137"/>
                    </a:srgbClr>
                  </a:outerShdw>
                </a:effectLst>
                <a:latin typeface="+mj-lt"/>
                <a:cs typeface="Arial" panose="020B0604020202020204" pitchFamily="34" charset="0"/>
              </a:rPr>
              <a:t>Allows us to access material when and where we </a:t>
            </a:r>
            <a:r>
              <a:rPr lang="en-GB" altLang="en-US" dirty="0" smtClean="0">
                <a:solidFill>
                  <a:schemeClr val="bg1"/>
                </a:solidFill>
                <a:effectLst>
                  <a:outerShdw blurRad="38100" dist="38100" dir="2700000" algn="tl">
                    <a:srgbClr val="000000">
                      <a:alpha val="43137"/>
                    </a:srgbClr>
                  </a:outerShdw>
                </a:effectLst>
                <a:latin typeface="+mj-lt"/>
                <a:cs typeface="Arial" panose="020B0604020202020204" pitchFamily="34" charset="0"/>
              </a:rPr>
              <a:t>like</a:t>
            </a:r>
            <a:endParaRPr lang="en-GB" altLang="en-US" dirty="0">
              <a:solidFill>
                <a:schemeClr val="bg1"/>
              </a:solidFill>
              <a:effectLst>
                <a:outerShdw blurRad="38100" dist="38100" dir="2700000" algn="tl">
                  <a:srgbClr val="000000">
                    <a:alpha val="43137"/>
                  </a:srgbClr>
                </a:outerShdw>
              </a:effectLst>
              <a:latin typeface="+mj-lt"/>
              <a:cs typeface="Arial" panose="020B0604020202020204" pitchFamily="34" charset="0"/>
            </a:endParaRPr>
          </a:p>
          <a:p>
            <a:r>
              <a:rPr lang="en-GB" altLang="en-US" dirty="0">
                <a:solidFill>
                  <a:schemeClr val="bg1"/>
                </a:solidFill>
                <a:effectLst>
                  <a:outerShdw blurRad="38100" dist="38100" dir="2700000" algn="tl">
                    <a:srgbClr val="000000">
                      <a:alpha val="43137"/>
                    </a:srgbClr>
                  </a:outerShdw>
                </a:effectLst>
                <a:latin typeface="+mj-lt"/>
                <a:cs typeface="Arial" panose="020B0604020202020204" pitchFamily="34" charset="0"/>
              </a:rPr>
              <a:t>Can be used to create amazing </a:t>
            </a:r>
            <a:r>
              <a:rPr lang="en-GB" altLang="en-US" dirty="0" smtClean="0">
                <a:solidFill>
                  <a:schemeClr val="bg1"/>
                </a:solidFill>
                <a:effectLst>
                  <a:outerShdw blurRad="38100" dist="38100" dir="2700000" algn="tl">
                    <a:srgbClr val="000000">
                      <a:alpha val="43137"/>
                    </a:srgbClr>
                  </a:outerShdw>
                </a:effectLst>
                <a:latin typeface="+mj-lt"/>
                <a:cs typeface="Arial" panose="020B0604020202020204" pitchFamily="34" charset="0"/>
              </a:rPr>
              <a:t>things</a:t>
            </a:r>
            <a:endParaRPr lang="en-GB" altLang="en-US" dirty="0">
              <a:solidFill>
                <a:schemeClr val="bg1"/>
              </a:solidFill>
              <a:effectLst>
                <a:outerShdw blurRad="38100" dist="38100" dir="2700000" algn="tl">
                  <a:srgbClr val="000000">
                    <a:alpha val="43137"/>
                  </a:srgbClr>
                </a:outerShdw>
              </a:effectLst>
              <a:latin typeface="+mj-lt"/>
              <a:cs typeface="Arial" panose="020B0604020202020204" pitchFamily="34" charset="0"/>
            </a:endParaRPr>
          </a:p>
          <a:p>
            <a:r>
              <a:rPr lang="en-GB" altLang="en-US" dirty="0">
                <a:solidFill>
                  <a:schemeClr val="bg1"/>
                </a:solidFill>
                <a:effectLst>
                  <a:outerShdw blurRad="38100" dist="38100" dir="2700000" algn="tl">
                    <a:srgbClr val="000000">
                      <a:alpha val="43137"/>
                    </a:srgbClr>
                  </a:outerShdw>
                </a:effectLst>
                <a:latin typeface="+mj-lt"/>
                <a:cs typeface="Arial" panose="020B0604020202020204" pitchFamily="34" charset="0"/>
              </a:rPr>
              <a:t>Needs to be used responsibly </a:t>
            </a:r>
          </a:p>
        </p:txBody>
      </p:sp>
      <p:sp>
        <p:nvSpPr>
          <p:cNvPr id="2" name="Title 1"/>
          <p:cNvSpPr>
            <a:spLocks noGrp="1"/>
          </p:cNvSpPr>
          <p:nvPr>
            <p:ph type="title" idx="4294967295"/>
          </p:nvPr>
        </p:nvSpPr>
        <p:spPr bwMode="auto">
          <a:xfrm>
            <a:off x="0" y="515938"/>
            <a:ext cx="12192000" cy="1054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b="1" dirty="0">
                <a:solidFill>
                  <a:schemeClr val="bg1"/>
                </a:solidFill>
                <a:effectLst>
                  <a:outerShdw blurRad="38100" dist="38100" dir="2700000" algn="tl">
                    <a:srgbClr val="000000">
                      <a:alpha val="43137"/>
                    </a:srgbClr>
                  </a:outerShdw>
                </a:effectLst>
              </a:rPr>
              <a:t>THE POWER OF TECHNOLOGY</a:t>
            </a: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TextBox 1"/>
          <p:cNvSpPr txBox="1">
            <a:spLocks noChangeArrowheads="1"/>
          </p:cNvSpPr>
          <p:nvPr/>
        </p:nvSpPr>
        <p:spPr bwMode="auto">
          <a:xfrm>
            <a:off x="191344" y="1340768"/>
            <a:ext cx="11521280" cy="48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marL="0" indent="0" eaLnBrk="1" hangingPunct="1">
              <a:defRPr/>
            </a:pPr>
            <a:r>
              <a:rPr lang="en-GB" altLang="en-US" sz="3200" dirty="0" smtClean="0">
                <a:solidFill>
                  <a:schemeClr val="bg1"/>
                </a:solidFill>
                <a:effectLst>
                  <a:outerShdw blurRad="38100" dist="38100" dir="2700000" algn="tl">
                    <a:srgbClr val="000000">
                      <a:alpha val="43137"/>
                    </a:srgbClr>
                  </a:outerShdw>
                </a:effectLst>
                <a:latin typeface="+mn-lt"/>
              </a:rPr>
              <a:t>Purpose </a:t>
            </a:r>
            <a:r>
              <a:rPr lang="en-GB" altLang="en-US" sz="3200" dirty="0">
                <a:solidFill>
                  <a:schemeClr val="bg1"/>
                </a:solidFill>
                <a:effectLst>
                  <a:outerShdw blurRad="38100" dist="38100" dir="2700000" algn="tl">
                    <a:srgbClr val="000000">
                      <a:alpha val="43137"/>
                    </a:srgbClr>
                  </a:outerShdw>
                </a:effectLst>
                <a:latin typeface="+mn-lt"/>
              </a:rPr>
              <a:t>of the Evening: </a:t>
            </a:r>
          </a:p>
          <a:p>
            <a:pPr eaLnBrk="1" hangingPunct="1">
              <a:buFont typeface="Arial" panose="020B0604020202020204" pitchFamily="34" charset="0"/>
              <a:buChar char="•"/>
              <a:defRPr/>
            </a:pPr>
            <a:endParaRPr lang="en-GB" altLang="en-US" sz="2800" dirty="0">
              <a:solidFill>
                <a:schemeClr val="bg1"/>
              </a:solidFill>
              <a:effectLst>
                <a:outerShdw blurRad="38100" dist="38100" dir="2700000" algn="tl">
                  <a:srgbClr val="000000">
                    <a:alpha val="43137"/>
                  </a:srgbClr>
                </a:outerShdw>
              </a:effectLst>
              <a:latin typeface="+mn-lt"/>
            </a:endParaRPr>
          </a:p>
          <a:p>
            <a:pPr eaLnBrk="1" hangingPunct="1">
              <a:buFont typeface="Arial" panose="020B0604020202020204" pitchFamily="34" charset="0"/>
              <a:buChar char="•"/>
              <a:defRPr/>
            </a:pPr>
            <a:r>
              <a:rPr lang="en-GB" altLang="en-US" sz="2800" dirty="0">
                <a:solidFill>
                  <a:schemeClr val="bg1"/>
                </a:solidFill>
                <a:effectLst>
                  <a:outerShdw blurRad="38100" dist="38100" dir="2700000" algn="tl">
                    <a:srgbClr val="000000">
                      <a:alpha val="43137"/>
                    </a:srgbClr>
                  </a:outerShdw>
                </a:effectLst>
                <a:latin typeface="+mn-lt"/>
              </a:rPr>
              <a:t>Introduce the online curriculum and key pages on the school website</a:t>
            </a:r>
          </a:p>
          <a:p>
            <a:pPr eaLnBrk="1" hangingPunct="1">
              <a:buFont typeface="Arial" panose="020B0604020202020204" pitchFamily="34" charset="0"/>
              <a:buChar char="•"/>
              <a:defRPr/>
            </a:pPr>
            <a:endParaRPr lang="en-GB" altLang="en-US" sz="2800" dirty="0">
              <a:solidFill>
                <a:schemeClr val="bg1"/>
              </a:solidFill>
              <a:effectLst>
                <a:outerShdw blurRad="38100" dist="38100" dir="2700000" algn="tl">
                  <a:srgbClr val="000000">
                    <a:alpha val="43137"/>
                  </a:srgbClr>
                </a:outerShdw>
              </a:effectLst>
              <a:latin typeface="+mn-lt"/>
            </a:endParaRPr>
          </a:p>
          <a:p>
            <a:pPr eaLnBrk="1" hangingPunct="1">
              <a:buFont typeface="Arial" panose="020B0604020202020204" pitchFamily="34" charset="0"/>
              <a:buChar char="•"/>
              <a:defRPr/>
            </a:pPr>
            <a:r>
              <a:rPr lang="en-GB" altLang="en-US" sz="2800" dirty="0" err="1">
                <a:solidFill>
                  <a:schemeClr val="bg1"/>
                </a:solidFill>
                <a:effectLst>
                  <a:outerShdw blurRad="38100" dist="38100" dir="2700000" algn="tl">
                    <a:srgbClr val="000000">
                      <a:alpha val="43137"/>
                    </a:srgbClr>
                  </a:outerShdw>
                </a:effectLst>
                <a:latin typeface="+mn-lt"/>
              </a:rPr>
              <a:t>Mychildatschool</a:t>
            </a:r>
            <a:r>
              <a:rPr lang="en-GB" altLang="en-US" sz="2800" dirty="0">
                <a:solidFill>
                  <a:schemeClr val="bg1"/>
                </a:solidFill>
                <a:effectLst>
                  <a:outerShdw blurRad="38100" dist="38100" dir="2700000" algn="tl">
                    <a:srgbClr val="000000">
                      <a:alpha val="43137"/>
                    </a:srgbClr>
                  </a:outerShdw>
                </a:effectLst>
                <a:latin typeface="+mn-lt"/>
              </a:rPr>
              <a:t> – MCAS</a:t>
            </a:r>
          </a:p>
          <a:p>
            <a:pPr eaLnBrk="1" hangingPunct="1">
              <a:buFont typeface="Arial" panose="020B0604020202020204" pitchFamily="34" charset="0"/>
              <a:buChar char="•"/>
              <a:defRPr/>
            </a:pPr>
            <a:endParaRPr lang="en-GB" altLang="en-US" sz="2800" dirty="0">
              <a:solidFill>
                <a:schemeClr val="bg1"/>
              </a:solidFill>
              <a:effectLst>
                <a:outerShdw blurRad="38100" dist="38100" dir="2700000" algn="tl">
                  <a:srgbClr val="000000">
                    <a:alpha val="43137"/>
                  </a:srgbClr>
                </a:outerShdw>
              </a:effectLst>
              <a:latin typeface="+mn-lt"/>
            </a:endParaRPr>
          </a:p>
          <a:p>
            <a:pPr eaLnBrk="1" hangingPunct="1">
              <a:buFont typeface="Arial" panose="020B0604020202020204" pitchFamily="34" charset="0"/>
              <a:buChar char="•"/>
              <a:defRPr/>
            </a:pPr>
            <a:r>
              <a:rPr lang="en-GB" altLang="en-US" sz="2800" dirty="0">
                <a:solidFill>
                  <a:schemeClr val="bg1"/>
                </a:solidFill>
                <a:effectLst>
                  <a:outerShdw blurRad="38100" dist="38100" dir="2700000" algn="tl">
                    <a:srgbClr val="000000">
                      <a:alpha val="43137"/>
                    </a:srgbClr>
                  </a:outerShdw>
                </a:effectLst>
                <a:latin typeface="+mn-lt"/>
              </a:rPr>
              <a:t>House points / rewards </a:t>
            </a:r>
          </a:p>
          <a:p>
            <a:pPr eaLnBrk="1" hangingPunct="1">
              <a:buFont typeface="Arial" panose="020B0604020202020204" pitchFamily="34" charset="0"/>
              <a:buChar char="•"/>
              <a:defRPr/>
            </a:pPr>
            <a:endParaRPr lang="en-GB" altLang="en-US" sz="2800" dirty="0">
              <a:solidFill>
                <a:schemeClr val="bg1"/>
              </a:solidFill>
              <a:effectLst>
                <a:outerShdw blurRad="38100" dist="38100" dir="2700000" algn="tl">
                  <a:srgbClr val="000000">
                    <a:alpha val="43137"/>
                  </a:srgbClr>
                </a:outerShdw>
              </a:effectLst>
              <a:latin typeface="+mn-lt"/>
            </a:endParaRPr>
          </a:p>
          <a:p>
            <a:pPr eaLnBrk="1" hangingPunct="1">
              <a:buFont typeface="Arial" panose="020B0604020202020204" pitchFamily="34" charset="0"/>
              <a:buChar char="•"/>
              <a:defRPr/>
            </a:pPr>
            <a:r>
              <a:rPr lang="en-GB" altLang="en-US" sz="2800" dirty="0">
                <a:solidFill>
                  <a:schemeClr val="bg1"/>
                </a:solidFill>
                <a:effectLst>
                  <a:outerShdw blurRad="38100" dist="38100" dir="2700000" algn="tl">
                    <a:srgbClr val="000000">
                      <a:alpha val="43137"/>
                    </a:srgbClr>
                  </a:outerShdw>
                </a:effectLst>
                <a:latin typeface="+mn-lt"/>
              </a:rPr>
              <a:t>Target Setting and the Module report system</a:t>
            </a:r>
          </a:p>
          <a:p>
            <a:pPr eaLnBrk="1" hangingPunct="1">
              <a:buFont typeface="Arial" panose="020B0604020202020204" pitchFamily="34" charset="0"/>
              <a:buChar char="•"/>
              <a:defRPr/>
            </a:pPr>
            <a:endParaRPr lang="en-GB" altLang="en-US" sz="2800" dirty="0">
              <a:solidFill>
                <a:schemeClr val="bg1"/>
              </a:solidFill>
              <a:effectLst>
                <a:outerShdw blurRad="38100" dist="38100" dir="2700000" algn="tl">
                  <a:srgbClr val="000000">
                    <a:alpha val="43137"/>
                  </a:srgbClr>
                </a:outerShdw>
              </a:effectLst>
              <a:latin typeface="+mn-lt"/>
            </a:endParaRPr>
          </a:p>
          <a:p>
            <a:pPr eaLnBrk="1" hangingPunct="1">
              <a:buFont typeface="Arial" panose="020B0604020202020204" pitchFamily="34" charset="0"/>
              <a:buChar char="•"/>
              <a:defRPr/>
            </a:pPr>
            <a:r>
              <a:rPr lang="en-GB" altLang="en-US" sz="2800" dirty="0">
                <a:solidFill>
                  <a:schemeClr val="bg1"/>
                </a:solidFill>
                <a:effectLst>
                  <a:outerShdw blurRad="38100" dist="38100" dir="2700000" algn="tl">
                    <a:srgbClr val="000000">
                      <a:alpha val="43137"/>
                    </a:srgbClr>
                  </a:outerShdw>
                </a:effectLst>
                <a:latin typeface="+mn-lt"/>
              </a:rPr>
              <a:t>IT Security- keeping your child </a:t>
            </a:r>
            <a:r>
              <a:rPr lang="en-GB" altLang="en-US" sz="2800" dirty="0" smtClean="0">
                <a:solidFill>
                  <a:schemeClr val="bg1"/>
                </a:solidFill>
                <a:effectLst>
                  <a:outerShdw blurRad="38100" dist="38100" dir="2700000" algn="tl">
                    <a:srgbClr val="000000">
                      <a:alpha val="43137"/>
                    </a:srgbClr>
                  </a:outerShdw>
                </a:effectLst>
                <a:latin typeface="+mn-lt"/>
              </a:rPr>
              <a:t>safe</a:t>
            </a:r>
            <a:endParaRPr lang="en-GB" altLang="en-US" sz="3600" dirty="0">
              <a:solidFill>
                <a:schemeClr val="bg1"/>
              </a:solidFill>
              <a:effectLst>
                <a:outerShdw blurRad="38100" dist="38100" dir="2700000" algn="tl">
                  <a:srgbClr val="000000">
                    <a:alpha val="43137"/>
                  </a:srgbClr>
                </a:outerShdw>
              </a:effectLst>
              <a:latin typeface="+mn-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p:cNvSpPr txBox="1"/>
          <p:nvPr/>
        </p:nvSpPr>
        <p:spPr>
          <a:xfrm>
            <a:off x="615" y="188640"/>
            <a:ext cx="12192000" cy="707886"/>
          </a:xfrm>
          <a:prstGeom prst="rect">
            <a:avLst/>
          </a:prstGeom>
          <a:noFill/>
        </p:spPr>
        <p:txBody>
          <a:bodyPr wrap="square">
            <a:spAutoFit/>
          </a:bodyPr>
          <a:lstStyle/>
          <a:p>
            <a:pPr algn="ctr" eaLnBrk="1" hangingPunct="1">
              <a:defRPr/>
            </a:pPr>
            <a:r>
              <a:rPr lang="en-GB" sz="4000" b="1" dirty="0">
                <a:solidFill>
                  <a:schemeClr val="bg1"/>
                </a:solidFill>
                <a:effectLst>
                  <a:outerShdw blurRad="38100" dist="38100" dir="2700000" algn="tl">
                    <a:srgbClr val="000000">
                      <a:alpha val="43137"/>
                    </a:srgbClr>
                  </a:outerShdw>
                </a:effectLst>
                <a:latin typeface="+mn-lt"/>
              </a:rPr>
              <a:t>A </a:t>
            </a:r>
            <a:r>
              <a:rPr lang="en-GB" sz="4000" b="1" dirty="0" smtClean="0">
                <a:solidFill>
                  <a:schemeClr val="bg1"/>
                </a:solidFill>
                <a:effectLst>
                  <a:outerShdw blurRad="38100" dist="38100" dir="2700000" algn="tl">
                    <a:srgbClr val="000000">
                      <a:alpha val="43137"/>
                    </a:srgbClr>
                  </a:outerShdw>
                </a:effectLst>
                <a:latin typeface="+mn-lt"/>
              </a:rPr>
              <a:t>Connected World</a:t>
            </a:r>
            <a:endParaRPr lang="en-GB" sz="3600" b="1" dirty="0">
              <a:solidFill>
                <a:schemeClr val="bg1"/>
              </a:solidFill>
              <a:effectLst>
                <a:outerShdw blurRad="38100" dist="38100" dir="2700000" algn="tl">
                  <a:srgbClr val="000000">
                    <a:alpha val="43137"/>
                  </a:srgbClr>
                </a:outerShdw>
              </a:effectLst>
              <a:latin typeface="+mn-lt"/>
            </a:endParaRPr>
          </a:p>
        </p:txBody>
      </p:sp>
      <p:pic>
        <p:nvPicPr>
          <p:cNvPr id="1028" name="Picture 4" descr="Image result for fortnite logo"/>
          <p:cNvPicPr>
            <a:picLocks noChangeAspect="1" noChangeArrowheads="1"/>
          </p:cNvPicPr>
          <p:nvPr/>
        </p:nvPicPr>
        <p:blipFill rotWithShape="1">
          <a:blip r:embed="rId3">
            <a:extLst>
              <a:ext uri="{28A0092B-C50C-407E-A947-70E740481C1C}">
                <a14:useLocalDpi xmlns:a14="http://schemas.microsoft.com/office/drawing/2010/main" val="0"/>
              </a:ext>
            </a:extLst>
          </a:blip>
          <a:srcRect l="8219" t="18081" r="7951" b="19458"/>
          <a:stretch/>
        </p:blipFill>
        <p:spPr bwMode="auto">
          <a:xfrm>
            <a:off x="4430571" y="2078734"/>
            <a:ext cx="2999335" cy="22347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napcha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521" t="18290" r="33687" b="22057"/>
          <a:stretch/>
        </p:blipFill>
        <p:spPr bwMode="auto">
          <a:xfrm rot="21108229">
            <a:off x="3314521" y="1141714"/>
            <a:ext cx="1224136" cy="12241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twitt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56905">
            <a:off x="7701559" y="859819"/>
            <a:ext cx="1341340" cy="134134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twitc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7476">
            <a:off x="1977497" y="2468264"/>
            <a:ext cx="2434231" cy="144403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spotify"/>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055" t="22133" r="6941" b="16403"/>
          <a:stretch/>
        </p:blipFill>
        <p:spPr bwMode="auto">
          <a:xfrm rot="21406367">
            <a:off x="7616972" y="3031421"/>
            <a:ext cx="2707642" cy="102785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house party app"/>
          <p:cNvPicPr>
            <a:picLocks noChangeAspect="1" noChangeArrowheads="1"/>
          </p:cNvPicPr>
          <p:nvPr/>
        </p:nvPicPr>
        <p:blipFill rotWithShape="1">
          <a:blip r:embed="rId8">
            <a:extLst>
              <a:ext uri="{28A0092B-C50C-407E-A947-70E740481C1C}">
                <a14:useLocalDpi xmlns:a14="http://schemas.microsoft.com/office/drawing/2010/main" val="0"/>
              </a:ext>
            </a:extLst>
          </a:blip>
          <a:srcRect l="23683" t="19304" r="21845" b="23142"/>
          <a:stretch/>
        </p:blipFill>
        <p:spPr bwMode="auto">
          <a:xfrm rot="238098">
            <a:off x="4166697" y="4394212"/>
            <a:ext cx="1656184" cy="108012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deezer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97650">
            <a:off x="4455223" y="1002413"/>
            <a:ext cx="3066174" cy="94620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pub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358384">
            <a:off x="922347" y="4025609"/>
            <a:ext cx="2499380" cy="148268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ps4 live"/>
          <p:cNvPicPr>
            <a:picLocks noChangeAspect="1" noChangeArrowheads="1"/>
          </p:cNvPicPr>
          <p:nvPr/>
        </p:nvPicPr>
        <p:blipFill rotWithShape="1">
          <a:blip r:embed="rId11">
            <a:extLst>
              <a:ext uri="{28A0092B-C50C-407E-A947-70E740481C1C}">
                <a14:useLocalDpi xmlns:a14="http://schemas.microsoft.com/office/drawing/2010/main" val="0"/>
              </a:ext>
            </a:extLst>
          </a:blip>
          <a:srcRect t="22969" b="29614"/>
          <a:stretch/>
        </p:blipFill>
        <p:spPr bwMode="auto">
          <a:xfrm rot="211386">
            <a:off x="7341815" y="2145924"/>
            <a:ext cx="2815941" cy="79208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instagram"/>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0401361">
            <a:off x="3299869" y="4040709"/>
            <a:ext cx="983706" cy="983706"/>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xbox one logo"/>
          <p:cNvPicPr>
            <a:picLocks noChangeAspect="1" noChangeArrowheads="1"/>
          </p:cNvPicPr>
          <p:nvPr/>
        </p:nvPicPr>
        <p:blipFill rotWithShape="1">
          <a:blip r:embed="rId13">
            <a:extLst>
              <a:ext uri="{28A0092B-C50C-407E-A947-70E740481C1C}">
                <a14:useLocalDpi xmlns:a14="http://schemas.microsoft.com/office/drawing/2010/main" val="0"/>
              </a:ext>
            </a:extLst>
          </a:blip>
          <a:srcRect l="31577" t="28815" r="31923" b="36606"/>
          <a:stretch/>
        </p:blipFill>
        <p:spPr bwMode="auto">
          <a:xfrm rot="21240131">
            <a:off x="669141" y="854843"/>
            <a:ext cx="2736305" cy="172819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Image result for nintendo switch logo"/>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33368" t="20287" r="32967" b="19863"/>
          <a:stretch/>
        </p:blipFill>
        <p:spPr bwMode="auto">
          <a:xfrm rot="20900300">
            <a:off x="5786478" y="4272797"/>
            <a:ext cx="1522065" cy="152206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youtube"/>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6063" t="33901" r="15899" b="33340"/>
          <a:stretch/>
        </p:blipFill>
        <p:spPr bwMode="auto">
          <a:xfrm rot="20654035">
            <a:off x="7235456" y="4172954"/>
            <a:ext cx="2134798" cy="1027866"/>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Image result for apple music logo"/>
          <p:cNvPicPr>
            <a:picLocks noChangeAspect="1" noChangeArrowheads="1"/>
          </p:cNvPicPr>
          <p:nvPr/>
        </p:nvPicPr>
        <p:blipFill rotWithShape="1">
          <a:blip r:embed="rId16">
            <a:extLst>
              <a:ext uri="{28A0092B-C50C-407E-A947-70E740481C1C}">
                <a14:useLocalDpi xmlns:a14="http://schemas.microsoft.com/office/drawing/2010/main" val="0"/>
              </a:ext>
            </a:extLst>
          </a:blip>
          <a:srcRect l="17279" t="28526" r="15761" b="34380"/>
          <a:stretch/>
        </p:blipFill>
        <p:spPr bwMode="auto">
          <a:xfrm rot="242158">
            <a:off x="2547131" y="5555012"/>
            <a:ext cx="3168352" cy="936104"/>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Image result for facebook"/>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426082">
            <a:off x="9540789" y="4043609"/>
            <a:ext cx="1189034" cy="1189034"/>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Reddit logo full 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756254">
            <a:off x="9071915" y="1326597"/>
            <a:ext cx="2713852" cy="880064"/>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Netflix logo, logotyp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21204706">
            <a:off x="7294944" y="5558470"/>
            <a:ext cx="3387137" cy="914527"/>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Image result for whatsapp logo"/>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428841" y="2661441"/>
            <a:ext cx="1309273" cy="1309273"/>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Image result for facetime logo"/>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21063258">
            <a:off x="423121" y="2765318"/>
            <a:ext cx="1205396" cy="12053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569913"/>
            <a:ext cx="12192000" cy="1054100"/>
          </a:xfrm>
          <a:prstGeom prst="rect">
            <a:avLst/>
          </a:prstGeom>
        </p:spPr>
        <p:txBody>
          <a:bodyPr/>
          <a:lstStyle/>
          <a:p>
            <a:r>
              <a:rPr lang="en-US" b="1" dirty="0">
                <a:solidFill>
                  <a:schemeClr val="bg1"/>
                </a:solidFill>
                <a:effectLst>
                  <a:outerShdw blurRad="38100" dist="38100" dir="2700000" algn="tl">
                    <a:srgbClr val="000000">
                      <a:alpha val="43137"/>
                    </a:srgbClr>
                  </a:outerShdw>
                </a:effectLst>
              </a:rPr>
              <a:t>Ready for social networking?</a:t>
            </a:r>
            <a:endParaRPr lang="en-US" dirty="0">
              <a:solidFill>
                <a:schemeClr val="bg1"/>
              </a:solidFill>
              <a:effectLst>
                <a:outerShdw blurRad="38100" dist="38100" dir="2700000" algn="tl">
                  <a:srgbClr val="000000">
                    <a:alpha val="43137"/>
                  </a:srgbClr>
                </a:outerShdw>
              </a:effectLst>
            </a:endParaRPr>
          </a:p>
        </p:txBody>
      </p:sp>
      <p:sp>
        <p:nvSpPr>
          <p:cNvPr id="4" name="Oval 3">
            <a:hlinkClick r:id="rId3"/>
          </p:cNvPr>
          <p:cNvSpPr/>
          <p:nvPr/>
        </p:nvSpPr>
        <p:spPr>
          <a:xfrm>
            <a:off x="7104112" y="4049688"/>
            <a:ext cx="1872208" cy="1224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5" name="TextBox 4">
            <a:hlinkClick r:id="rId3"/>
          </p:cNvPr>
          <p:cNvSpPr txBox="1"/>
          <p:nvPr/>
        </p:nvSpPr>
        <p:spPr>
          <a:xfrm>
            <a:off x="7536160" y="4430924"/>
            <a:ext cx="1008112" cy="461665"/>
          </a:xfrm>
          <a:prstGeom prst="rect">
            <a:avLst/>
          </a:prstGeom>
          <a:noFill/>
        </p:spPr>
        <p:txBody>
          <a:bodyPr wrap="square" rtlCol="0">
            <a:spAutoFit/>
          </a:bodyPr>
          <a:lstStyle/>
          <a:p>
            <a:r>
              <a:rPr lang="en-GB" b="1" dirty="0">
                <a:solidFill>
                  <a:schemeClr val="bg1"/>
                </a:solidFill>
                <a:effectLst>
                  <a:outerShdw blurRad="38100" dist="38100" dir="2700000" algn="tl">
                    <a:srgbClr val="000000">
                      <a:alpha val="43137"/>
                    </a:srgbClr>
                  </a:outerShdw>
                </a:effectLst>
              </a:rPr>
              <a:t>PLAY</a:t>
            </a:r>
            <a:r>
              <a:rPr lang="en-GB" dirty="0">
                <a:effectLst>
                  <a:outerShdw blurRad="38100" dist="38100" dir="2700000" algn="tl">
                    <a:srgbClr val="000000">
                      <a:alpha val="43137"/>
                    </a:srgbClr>
                  </a:outerShdw>
                </a:effectLst>
              </a:rPr>
              <a:t> </a:t>
            </a:r>
            <a:endParaRPr lang="en-US"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4"/>
          <a:stretch>
            <a:fillRect/>
          </a:stretch>
        </p:blipFill>
        <p:spPr>
          <a:xfrm>
            <a:off x="2231145" y="2193633"/>
            <a:ext cx="3712110" cy="3712110"/>
          </a:xfrm>
          <a:prstGeom prst="rect">
            <a:avLst/>
          </a:prstGeom>
        </p:spPr>
      </p:pic>
    </p:spTree>
    <p:extLst>
      <p:ext uri="{BB962C8B-B14F-4D97-AF65-F5344CB8AC3E}">
        <p14:creationId xmlns:p14="http://schemas.microsoft.com/office/powerpoint/2010/main" val="1706395249"/>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476250"/>
            <a:ext cx="5127625" cy="3168650"/>
          </a:xfrm>
          <a:prstGeom prst="rect">
            <a:avLst/>
          </a:prstGeom>
        </p:spPr>
        <p:txBody>
          <a:bodyPr>
            <a:normAutofit/>
          </a:bodyPr>
          <a:lstStyle/>
          <a:p>
            <a:pPr marL="0" indent="0">
              <a:buNone/>
              <a:defRPr/>
            </a:pPr>
            <a:r>
              <a:rPr lang="en-GB" sz="2400" b="1" dirty="0">
                <a:solidFill>
                  <a:schemeClr val="bg1"/>
                </a:solidFill>
                <a:effectLst>
                  <a:outerShdw blurRad="38100" dist="38100" dir="2700000" algn="tl">
                    <a:srgbClr val="000000">
                      <a:alpha val="43137"/>
                    </a:srgbClr>
                  </a:outerShdw>
                </a:effectLst>
              </a:rPr>
              <a:t>What it is:</a:t>
            </a:r>
          </a:p>
          <a:p>
            <a:pPr marL="0" indent="0">
              <a:buNone/>
              <a:defRPr/>
            </a:pPr>
            <a:r>
              <a:rPr lang="en-GB" sz="2400" dirty="0">
                <a:solidFill>
                  <a:schemeClr val="bg1"/>
                </a:solidFill>
                <a:effectLst>
                  <a:outerShdw blurRad="38100" dist="38100" dir="2700000" algn="tl">
                    <a:srgbClr val="000000">
                      <a:alpha val="43137"/>
                    </a:srgbClr>
                  </a:outerShdw>
                </a:effectLst>
              </a:rPr>
              <a:t>Using the internet to manipulate and gain trust as a first step towards abuse</a:t>
            </a:r>
          </a:p>
          <a:p>
            <a:pPr marL="0" indent="0">
              <a:buNone/>
              <a:defRPr/>
            </a:pPr>
            <a:endParaRPr lang="en-GB" sz="2400" dirty="0">
              <a:solidFill>
                <a:schemeClr val="bg1"/>
              </a:solidFill>
              <a:effectLst>
                <a:outerShdw blurRad="38100" dist="38100" dir="2700000" algn="tl">
                  <a:srgbClr val="000000">
                    <a:alpha val="43137"/>
                  </a:srgbClr>
                </a:outerShdw>
              </a:effectLst>
            </a:endParaRPr>
          </a:p>
          <a:p>
            <a:pPr marL="0" indent="0">
              <a:buNone/>
              <a:defRPr/>
            </a:pPr>
            <a:r>
              <a:rPr lang="en-GB" sz="2400" dirty="0">
                <a:solidFill>
                  <a:schemeClr val="bg1"/>
                </a:solidFill>
                <a:effectLst>
                  <a:outerShdw blurRad="38100" dist="38100" dir="2700000" algn="tl">
                    <a:srgbClr val="000000">
                      <a:alpha val="43137"/>
                    </a:srgbClr>
                  </a:outerShdw>
                </a:effectLst>
              </a:rPr>
              <a:t>Always be alert to cyber strangers – they are not always easy to spot</a:t>
            </a:r>
          </a:p>
          <a:p>
            <a:pPr>
              <a:buFont typeface="Arial" charset="0"/>
              <a:buChar char="•"/>
              <a:defRPr/>
            </a:pPr>
            <a:endParaRPr lang="en-GB" sz="2600" b="1" dirty="0">
              <a:effectLst>
                <a:outerShdw blurRad="38100" dist="38100" dir="2700000" algn="tl">
                  <a:srgbClr val="000000">
                    <a:alpha val="43137"/>
                  </a:srgbClr>
                </a:outerShdw>
              </a:effectLst>
            </a:endParaRPr>
          </a:p>
          <a:p>
            <a:pPr marL="0" indent="0">
              <a:buNone/>
              <a:defRPr/>
            </a:pPr>
            <a:endParaRPr lang="en-GB" sz="2600" dirty="0">
              <a:effectLst>
                <a:outerShdw blurRad="38100" dist="38100" dir="2700000" algn="tl">
                  <a:srgbClr val="000000">
                    <a:alpha val="43137"/>
                  </a:srgbClr>
                </a:outerShdw>
              </a:effectLst>
            </a:endParaRPr>
          </a:p>
          <a:p>
            <a:pPr>
              <a:buFont typeface="Arial" charset="0"/>
              <a:buChar char="•"/>
              <a:defRPr/>
            </a:pPr>
            <a:endParaRPr lang="en-GB" dirty="0">
              <a:effectLst>
                <a:outerShdw blurRad="38100" dist="38100" dir="2700000" algn="tl">
                  <a:srgbClr val="000000">
                    <a:alpha val="43137"/>
                  </a:srgbClr>
                </a:outerShdw>
              </a:effectLst>
            </a:endParaRPr>
          </a:p>
        </p:txBody>
      </p:sp>
      <p:sp>
        <p:nvSpPr>
          <p:cNvPr id="2" name="Title 1"/>
          <p:cNvSpPr>
            <a:spLocks noGrp="1"/>
          </p:cNvSpPr>
          <p:nvPr>
            <p:ph type="title" idx="4294967295"/>
          </p:nvPr>
        </p:nvSpPr>
        <p:spPr bwMode="auto">
          <a:xfrm>
            <a:off x="1" y="274638"/>
            <a:ext cx="12192000" cy="1054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b="1" dirty="0">
                <a:solidFill>
                  <a:schemeClr val="bg1"/>
                </a:solidFill>
                <a:effectLst>
                  <a:outerShdw blurRad="38100" dist="38100" dir="2700000" algn="tl">
                    <a:srgbClr val="000000">
                      <a:alpha val="43137"/>
                    </a:srgbClr>
                  </a:outerShdw>
                </a:effectLst>
              </a:rPr>
              <a:t>Online grooming</a:t>
            </a:r>
          </a:p>
        </p:txBody>
      </p:sp>
      <p:pic>
        <p:nvPicPr>
          <p:cNvPr id="4" name="Picture 3"/>
          <p:cNvPicPr>
            <a:picLocks noChangeAspect="1"/>
          </p:cNvPicPr>
          <p:nvPr/>
        </p:nvPicPr>
        <p:blipFill>
          <a:blip r:embed="rId3"/>
          <a:stretch>
            <a:fillRect/>
          </a:stretch>
        </p:blipFill>
        <p:spPr>
          <a:xfrm>
            <a:off x="8184232" y="3933056"/>
            <a:ext cx="3712956" cy="2465635"/>
          </a:xfrm>
          <a:prstGeom prst="rect">
            <a:avLst/>
          </a:prstGeom>
        </p:spPr>
      </p:pic>
      <p:pic>
        <p:nvPicPr>
          <p:cNvPr id="8" name="Picture 7"/>
          <p:cNvPicPr>
            <a:picLocks noChangeAspect="1"/>
          </p:cNvPicPr>
          <p:nvPr/>
        </p:nvPicPr>
        <p:blipFill>
          <a:blip r:embed="rId4"/>
          <a:stretch>
            <a:fillRect/>
          </a:stretch>
        </p:blipFill>
        <p:spPr>
          <a:xfrm>
            <a:off x="6602590" y="1789933"/>
            <a:ext cx="987638" cy="445047"/>
          </a:xfrm>
          <a:prstGeom prst="rect">
            <a:avLst/>
          </a:prstGeom>
        </p:spPr>
      </p:pic>
      <p:pic>
        <p:nvPicPr>
          <p:cNvPr id="10" name="Picture 9"/>
          <p:cNvPicPr>
            <a:picLocks noChangeAspect="1"/>
          </p:cNvPicPr>
          <p:nvPr/>
        </p:nvPicPr>
        <p:blipFill>
          <a:blip r:embed="rId5"/>
          <a:stretch>
            <a:fillRect/>
          </a:stretch>
        </p:blipFill>
        <p:spPr>
          <a:xfrm>
            <a:off x="47328" y="3212976"/>
            <a:ext cx="6255038" cy="3407959"/>
          </a:xfrm>
          <a:prstGeom prst="rect">
            <a:avLst/>
          </a:prstGeom>
        </p:spPr>
      </p:pic>
      <p:pic>
        <p:nvPicPr>
          <p:cNvPr id="5" name="Picture 4"/>
          <p:cNvPicPr>
            <a:picLocks noChangeAspect="1"/>
          </p:cNvPicPr>
          <p:nvPr/>
        </p:nvPicPr>
        <p:blipFill>
          <a:blip r:embed="rId6"/>
          <a:stretch>
            <a:fillRect/>
          </a:stretch>
        </p:blipFill>
        <p:spPr>
          <a:xfrm>
            <a:off x="9696400" y="274638"/>
            <a:ext cx="2302090" cy="2789522"/>
          </a:xfrm>
          <a:prstGeom prst="rect">
            <a:avLst/>
          </a:prstGeom>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836613"/>
            <a:ext cx="6234113" cy="5360987"/>
          </a:xfrm>
          <a:prstGeom prst="rect">
            <a:avLst/>
          </a:prstGeom>
        </p:spPr>
        <p:txBody>
          <a:bodyPr>
            <a:normAutofit lnSpcReduction="10000"/>
          </a:bodyPr>
          <a:lstStyle/>
          <a:p>
            <a:pPr marL="0" indent="0">
              <a:buNone/>
              <a:defRPr/>
            </a:pPr>
            <a:r>
              <a:rPr lang="en-GB" sz="2400" b="1" dirty="0">
                <a:solidFill>
                  <a:schemeClr val="bg1"/>
                </a:solidFill>
                <a:effectLst>
                  <a:outerShdw blurRad="38100" dist="38100" dir="2700000" algn="tl">
                    <a:srgbClr val="000000">
                      <a:alpha val="43137"/>
                    </a:srgbClr>
                  </a:outerShdw>
                </a:effectLst>
              </a:rPr>
              <a:t>What it is:</a:t>
            </a:r>
          </a:p>
          <a:p>
            <a:pPr marL="0" indent="0">
              <a:buNone/>
              <a:defRPr/>
            </a:pPr>
            <a:r>
              <a:rPr lang="en-GB" sz="2400" dirty="0">
                <a:solidFill>
                  <a:schemeClr val="bg1"/>
                </a:solidFill>
                <a:effectLst>
                  <a:outerShdw blurRad="38100" dist="38100" dir="2700000" algn="tl">
                    <a:srgbClr val="000000">
                      <a:alpha val="43137"/>
                    </a:srgbClr>
                  </a:outerShdw>
                </a:effectLst>
              </a:rPr>
              <a:t>Use of the Internet and related technology to harm others</a:t>
            </a:r>
          </a:p>
          <a:p>
            <a:pPr>
              <a:buFont typeface="Arial" charset="0"/>
              <a:buChar char="•"/>
              <a:defRPr/>
            </a:pPr>
            <a:endParaRPr lang="en-GB" sz="2400" b="1" dirty="0">
              <a:solidFill>
                <a:schemeClr val="bg1"/>
              </a:solidFill>
              <a:effectLst>
                <a:outerShdw blurRad="38100" dist="38100" dir="2700000" algn="tl">
                  <a:srgbClr val="000000">
                    <a:alpha val="43137"/>
                  </a:srgbClr>
                </a:outerShdw>
              </a:effectLst>
            </a:endParaRPr>
          </a:p>
          <a:p>
            <a:pPr marL="0" indent="0">
              <a:buNone/>
              <a:defRPr/>
            </a:pPr>
            <a:r>
              <a:rPr lang="en-GB" sz="2400" b="1" dirty="0">
                <a:solidFill>
                  <a:schemeClr val="bg1"/>
                </a:solidFill>
                <a:effectLst>
                  <a:outerShdw blurRad="38100" dist="38100" dir="2700000" algn="tl">
                    <a:srgbClr val="000000">
                      <a:alpha val="43137"/>
                    </a:srgbClr>
                  </a:outerShdw>
                </a:effectLst>
              </a:rPr>
              <a:t>What to look for:</a:t>
            </a:r>
          </a:p>
          <a:p>
            <a:pPr>
              <a:buFont typeface="Arial" charset="0"/>
              <a:buChar char="•"/>
              <a:defRPr/>
            </a:pPr>
            <a:r>
              <a:rPr lang="en-GB" sz="2400" dirty="0">
                <a:solidFill>
                  <a:schemeClr val="bg1"/>
                </a:solidFill>
                <a:effectLst>
                  <a:outerShdw blurRad="38100" dist="38100" dir="2700000" algn="tl">
                    <a:srgbClr val="000000">
                      <a:alpha val="43137"/>
                    </a:srgbClr>
                  </a:outerShdw>
                </a:effectLst>
              </a:rPr>
              <a:t>Texts or emails that you find hurtful</a:t>
            </a:r>
          </a:p>
          <a:p>
            <a:pPr>
              <a:buFont typeface="Arial" charset="0"/>
              <a:buChar char="•"/>
              <a:defRPr/>
            </a:pPr>
            <a:r>
              <a:rPr lang="en-GB" sz="2400" dirty="0">
                <a:solidFill>
                  <a:schemeClr val="bg1"/>
                </a:solidFill>
                <a:effectLst>
                  <a:outerShdw blurRad="38100" dist="38100" dir="2700000" algn="tl">
                    <a:srgbClr val="000000">
                      <a:alpha val="43137"/>
                    </a:srgbClr>
                  </a:outerShdw>
                </a:effectLst>
              </a:rPr>
              <a:t>Posts on social networking sites</a:t>
            </a:r>
          </a:p>
          <a:p>
            <a:pPr>
              <a:buFont typeface="Arial" charset="0"/>
              <a:buChar char="•"/>
              <a:defRPr/>
            </a:pPr>
            <a:endParaRPr lang="en-GB" sz="2400" dirty="0">
              <a:solidFill>
                <a:schemeClr val="bg1"/>
              </a:solidFill>
              <a:effectLst>
                <a:outerShdw blurRad="38100" dist="38100" dir="2700000" algn="tl">
                  <a:srgbClr val="000000">
                    <a:alpha val="43137"/>
                  </a:srgbClr>
                </a:outerShdw>
              </a:effectLst>
            </a:endParaRPr>
          </a:p>
          <a:p>
            <a:pPr marL="0" indent="0">
              <a:buNone/>
              <a:defRPr/>
            </a:pPr>
            <a:r>
              <a:rPr lang="en-GB" sz="2400" b="1" dirty="0">
                <a:solidFill>
                  <a:schemeClr val="bg1"/>
                </a:solidFill>
                <a:effectLst>
                  <a:outerShdw blurRad="38100" dist="38100" dir="2700000" algn="tl">
                    <a:srgbClr val="000000">
                      <a:alpha val="43137"/>
                    </a:srgbClr>
                  </a:outerShdw>
                </a:effectLst>
              </a:rPr>
              <a:t>What to do:</a:t>
            </a:r>
          </a:p>
          <a:p>
            <a:pPr>
              <a:buFont typeface="Arial" charset="0"/>
              <a:buChar char="•"/>
              <a:defRPr/>
            </a:pPr>
            <a:r>
              <a:rPr lang="en-GB" sz="2400" dirty="0">
                <a:solidFill>
                  <a:schemeClr val="bg1"/>
                </a:solidFill>
                <a:effectLst>
                  <a:outerShdw blurRad="38100" dist="38100" dir="2700000" algn="tl">
                    <a:srgbClr val="000000">
                      <a:alpha val="43137"/>
                    </a:srgbClr>
                  </a:outerShdw>
                </a:effectLst>
              </a:rPr>
              <a:t>Bullying of any kind is not tolerated at Sandwell Academy </a:t>
            </a:r>
          </a:p>
          <a:p>
            <a:pPr>
              <a:buFont typeface="Arial" charset="0"/>
              <a:buChar char="•"/>
              <a:defRPr/>
            </a:pPr>
            <a:r>
              <a:rPr lang="en-GB" sz="2400" dirty="0">
                <a:solidFill>
                  <a:schemeClr val="bg1"/>
                </a:solidFill>
                <a:effectLst>
                  <a:outerShdw blurRad="38100" dist="38100" dir="2700000" algn="tl">
                    <a:srgbClr val="000000">
                      <a:alpha val="43137"/>
                    </a:srgbClr>
                  </a:outerShdw>
                </a:effectLst>
              </a:rPr>
              <a:t>Do not reply to bullying messages</a:t>
            </a:r>
          </a:p>
          <a:p>
            <a:pPr>
              <a:buFont typeface="Arial" charset="0"/>
              <a:buChar char="•"/>
              <a:defRPr/>
            </a:pPr>
            <a:r>
              <a:rPr lang="en-GB" sz="2400" dirty="0">
                <a:solidFill>
                  <a:schemeClr val="bg1"/>
                </a:solidFill>
                <a:effectLst>
                  <a:outerShdw blurRad="38100" dist="38100" dir="2700000" algn="tl">
                    <a:srgbClr val="000000">
                      <a:alpha val="43137"/>
                    </a:srgbClr>
                  </a:outerShdw>
                </a:effectLst>
              </a:rPr>
              <a:t>Always report bullying</a:t>
            </a:r>
          </a:p>
        </p:txBody>
      </p:sp>
      <p:sp>
        <p:nvSpPr>
          <p:cNvPr id="2" name="Title 1"/>
          <p:cNvSpPr>
            <a:spLocks noGrp="1"/>
          </p:cNvSpPr>
          <p:nvPr>
            <p:ph type="title" idx="4294967295"/>
          </p:nvPr>
        </p:nvSpPr>
        <p:spPr bwMode="auto">
          <a:xfrm>
            <a:off x="4435475" y="115888"/>
            <a:ext cx="7756525" cy="1054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b="1" dirty="0">
                <a:solidFill>
                  <a:schemeClr val="bg1"/>
                </a:solidFill>
                <a:effectLst>
                  <a:outerShdw blurRad="38100" dist="38100" dir="2700000" algn="tl">
                    <a:srgbClr val="000000">
                      <a:alpha val="43137"/>
                    </a:srgbClr>
                  </a:outerShdw>
                </a:effectLst>
              </a:rPr>
              <a:t>Cyber-bullying</a:t>
            </a:r>
          </a:p>
        </p:txBody>
      </p:sp>
      <p:pic>
        <p:nvPicPr>
          <p:cNvPr id="4" name="Picture 3"/>
          <p:cNvPicPr>
            <a:picLocks noChangeAspect="1"/>
          </p:cNvPicPr>
          <p:nvPr/>
        </p:nvPicPr>
        <p:blipFill>
          <a:blip r:embed="rId3"/>
          <a:stretch>
            <a:fillRect/>
          </a:stretch>
        </p:blipFill>
        <p:spPr>
          <a:xfrm>
            <a:off x="7968208" y="2212133"/>
            <a:ext cx="3304731" cy="2808312"/>
          </a:xfrm>
          <a:prstGeom prst="rect">
            <a:avLst/>
          </a:prstGeom>
        </p:spPr>
      </p:pic>
      <p:sp>
        <p:nvSpPr>
          <p:cNvPr id="6" name="TextBox 5"/>
          <p:cNvSpPr txBox="1"/>
          <p:nvPr/>
        </p:nvSpPr>
        <p:spPr>
          <a:xfrm>
            <a:off x="0" y="6062591"/>
            <a:ext cx="12192000" cy="584775"/>
          </a:xfrm>
          <a:prstGeom prst="rect">
            <a:avLst/>
          </a:prstGeom>
          <a:noFill/>
        </p:spPr>
        <p:txBody>
          <a:bodyPr wrap="square" rtlCol="0">
            <a:spAutoFit/>
          </a:bodyPr>
          <a:lstStyle/>
          <a:p>
            <a:pPr algn="ctr"/>
            <a:r>
              <a:rPr lang="en-GB" sz="3200" b="1" dirty="0">
                <a:solidFill>
                  <a:schemeClr val="bg1"/>
                </a:solidFill>
                <a:effectLst>
                  <a:outerShdw blurRad="38100" dist="38100" dir="2700000" algn="tl">
                    <a:srgbClr val="000000">
                      <a:alpha val="43137"/>
                    </a:srgbClr>
                  </a:outerShdw>
                </a:effectLst>
                <a:latin typeface="+mn-lt"/>
              </a:rPr>
              <a:t>Nearly  43% of students nationally say they have been bullied online</a:t>
            </a:r>
            <a:endParaRPr lang="en-US" sz="3200" b="1" dirty="0">
              <a:solidFill>
                <a:schemeClr val="bg1"/>
              </a:solidFill>
              <a:effectLst>
                <a:outerShdw blurRad="38100" dist="38100" dir="2700000" algn="tl">
                  <a:srgbClr val="000000">
                    <a:alpha val="43137"/>
                  </a:srgbClr>
                </a:outerShdw>
              </a:effectLst>
              <a:latin typeface="+mn-lt"/>
            </a:endParaRP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91344" y="1628775"/>
            <a:ext cx="11521280" cy="4497388"/>
          </a:xfrm>
          <a:prstGeom prst="rect">
            <a:avLst/>
          </a:prstGeom>
        </p:spPr>
        <p:txBody>
          <a:bodyPr>
            <a:normAutofit fontScale="250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buFontTx/>
              <a:buNone/>
              <a:defRPr/>
            </a:pPr>
            <a:r>
              <a:rPr lang="en-GB" sz="1600" dirty="0">
                <a:solidFill>
                  <a:srgbClr val="5F5F5F"/>
                </a:solidFill>
                <a:effectLst>
                  <a:outerShdw blurRad="38100" dist="38100" dir="2700000" algn="tl">
                    <a:srgbClr val="000000">
                      <a:alpha val="43137"/>
                    </a:srgbClr>
                  </a:outerShdw>
                </a:effectLst>
              </a:rPr>
              <a:t>	</a:t>
            </a:r>
            <a:r>
              <a:rPr lang="en-GB" sz="11200" dirty="0">
                <a:solidFill>
                  <a:schemeClr val="bg1"/>
                </a:solidFill>
                <a:effectLst>
                  <a:outerShdw blurRad="38100" dist="38100" dir="2700000" algn="tl">
                    <a:srgbClr val="000000">
                      <a:alpha val="43137"/>
                    </a:srgbClr>
                  </a:outerShdw>
                </a:effectLst>
                <a:cs typeface="Arial" pitchFamily="34" charset="0"/>
              </a:rPr>
              <a:t>Here are some common signs of grooming that you should be aware of. It doesn’t mean that your child is being groomed, but signs to look out for if you’re worried:</a:t>
            </a:r>
          </a:p>
          <a:p>
            <a:pPr eaLnBrk="1" hangingPunct="1">
              <a:buFontTx/>
              <a:buNone/>
              <a:defRPr/>
            </a:pPr>
            <a:endParaRPr lang="en-GB" sz="11200" dirty="0">
              <a:solidFill>
                <a:schemeClr val="bg1"/>
              </a:solidFill>
              <a:effectLst>
                <a:outerShdw blurRad="38100" dist="38100" dir="2700000" algn="tl">
                  <a:srgbClr val="000000">
                    <a:alpha val="43137"/>
                  </a:srgbClr>
                </a:outerShdw>
              </a:effectLst>
              <a:cs typeface="Arial" pitchFamily="34" charset="0"/>
            </a:endParaRPr>
          </a:p>
          <a:p>
            <a:pPr eaLnBrk="1" hangingPunct="1">
              <a:defRPr/>
            </a:pPr>
            <a:r>
              <a:rPr lang="en-GB" sz="11200" dirty="0">
                <a:solidFill>
                  <a:schemeClr val="bg1"/>
                </a:solidFill>
                <a:effectLst>
                  <a:outerShdw blurRad="38100" dist="38100" dir="2700000" algn="tl">
                    <a:srgbClr val="000000">
                      <a:alpha val="43137"/>
                    </a:srgbClr>
                  </a:outerShdw>
                </a:effectLst>
                <a:cs typeface="Arial" pitchFamily="34" charset="0"/>
              </a:rPr>
              <a:t>Excessive use of the computer</a:t>
            </a:r>
          </a:p>
          <a:p>
            <a:pPr eaLnBrk="1" hangingPunct="1">
              <a:defRPr/>
            </a:pPr>
            <a:endParaRPr lang="en-GB" sz="11200" dirty="0">
              <a:solidFill>
                <a:schemeClr val="bg1"/>
              </a:solidFill>
              <a:effectLst>
                <a:outerShdw blurRad="38100" dist="38100" dir="2700000" algn="tl">
                  <a:srgbClr val="000000">
                    <a:alpha val="43137"/>
                  </a:srgbClr>
                </a:outerShdw>
              </a:effectLst>
              <a:cs typeface="Arial" pitchFamily="34" charset="0"/>
            </a:endParaRPr>
          </a:p>
          <a:p>
            <a:pPr eaLnBrk="1" hangingPunct="1">
              <a:defRPr/>
            </a:pPr>
            <a:r>
              <a:rPr lang="en-GB" sz="11200" dirty="0">
                <a:solidFill>
                  <a:schemeClr val="bg1"/>
                </a:solidFill>
                <a:effectLst>
                  <a:outerShdw blurRad="38100" dist="38100" dir="2700000" algn="tl">
                    <a:srgbClr val="000000">
                      <a:alpha val="43137"/>
                    </a:srgbClr>
                  </a:outerShdw>
                </a:effectLst>
                <a:cs typeface="Arial" pitchFamily="34" charset="0"/>
              </a:rPr>
              <a:t>Aggressive behaviour regarding internet usage</a:t>
            </a:r>
          </a:p>
          <a:p>
            <a:pPr eaLnBrk="1" hangingPunct="1">
              <a:defRPr/>
            </a:pPr>
            <a:endParaRPr lang="en-GB" sz="11200" dirty="0">
              <a:solidFill>
                <a:schemeClr val="bg1"/>
              </a:solidFill>
              <a:effectLst>
                <a:outerShdw blurRad="38100" dist="38100" dir="2700000" algn="tl">
                  <a:srgbClr val="000000">
                    <a:alpha val="43137"/>
                  </a:srgbClr>
                </a:outerShdw>
              </a:effectLst>
              <a:cs typeface="Arial" pitchFamily="34" charset="0"/>
            </a:endParaRPr>
          </a:p>
          <a:p>
            <a:pPr eaLnBrk="1" hangingPunct="1">
              <a:defRPr/>
            </a:pPr>
            <a:r>
              <a:rPr lang="en-GB" sz="11200" dirty="0">
                <a:solidFill>
                  <a:schemeClr val="bg1"/>
                </a:solidFill>
                <a:effectLst>
                  <a:outerShdw blurRad="38100" dist="38100" dir="2700000" algn="tl">
                    <a:srgbClr val="000000">
                      <a:alpha val="43137"/>
                    </a:srgbClr>
                  </a:outerShdw>
                </a:effectLst>
                <a:cs typeface="Arial" pitchFamily="34" charset="0"/>
              </a:rPr>
              <a:t>Secretive behaviour</a:t>
            </a:r>
          </a:p>
          <a:p>
            <a:pPr eaLnBrk="1" hangingPunct="1">
              <a:defRPr/>
            </a:pPr>
            <a:endParaRPr lang="en-GB" sz="11200" dirty="0">
              <a:solidFill>
                <a:schemeClr val="bg1"/>
              </a:solidFill>
              <a:effectLst>
                <a:outerShdw blurRad="38100" dist="38100" dir="2700000" algn="tl">
                  <a:srgbClr val="000000">
                    <a:alpha val="43137"/>
                  </a:srgbClr>
                </a:outerShdw>
              </a:effectLst>
              <a:cs typeface="Arial" pitchFamily="34" charset="0"/>
            </a:endParaRPr>
          </a:p>
          <a:p>
            <a:pPr eaLnBrk="1" hangingPunct="1">
              <a:defRPr/>
            </a:pPr>
            <a:r>
              <a:rPr lang="en-GB" sz="11200" dirty="0">
                <a:solidFill>
                  <a:schemeClr val="bg1"/>
                </a:solidFill>
                <a:effectLst>
                  <a:outerShdw blurRad="38100" dist="38100" dir="2700000" algn="tl">
                    <a:srgbClr val="000000">
                      <a:alpha val="43137"/>
                    </a:srgbClr>
                  </a:outerShdw>
                </a:effectLst>
                <a:cs typeface="Arial" pitchFamily="34" charset="0"/>
              </a:rPr>
              <a:t>Change in use of sexual language</a:t>
            </a:r>
          </a:p>
        </p:txBody>
      </p:sp>
      <p:sp>
        <p:nvSpPr>
          <p:cNvPr id="60419" name="TextBox 2"/>
          <p:cNvSpPr txBox="1">
            <a:spLocks noChangeArrowheads="1"/>
          </p:cNvSpPr>
          <p:nvPr/>
        </p:nvSpPr>
        <p:spPr bwMode="auto">
          <a:xfrm>
            <a:off x="0" y="428626"/>
            <a:ext cx="1214467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lgn="ctr" eaLnBrk="1" hangingPunct="1"/>
            <a:r>
              <a:rPr lang="en-GB" altLang="en-US" sz="4400" b="1" dirty="0">
                <a:solidFill>
                  <a:schemeClr val="bg1"/>
                </a:solidFill>
                <a:effectLst>
                  <a:outerShdw blurRad="38100" dist="38100" dir="2700000" algn="tl">
                    <a:srgbClr val="000000">
                      <a:alpha val="43137"/>
                    </a:srgbClr>
                  </a:outerShdw>
                </a:effectLst>
                <a:latin typeface="+mn-lt"/>
              </a:rPr>
              <a:t>Things to watch out for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3778" y="764704"/>
            <a:ext cx="6586538" cy="2959503"/>
          </a:xfrm>
          <a:prstGeom prst="rect">
            <a:avLst/>
          </a:prstGeom>
        </p:spPr>
        <p:txBody>
          <a:bodyPr>
            <a:normAutofit/>
          </a:bodyPr>
          <a:lstStyle/>
          <a:p>
            <a:pPr marL="0" indent="0">
              <a:buNone/>
              <a:defRPr/>
            </a:pPr>
            <a:r>
              <a:rPr lang="en-GB" sz="2200" b="1" dirty="0">
                <a:solidFill>
                  <a:schemeClr val="bg1"/>
                </a:solidFill>
                <a:effectLst>
                  <a:outerShdw blurRad="38100" dist="38100" dir="2700000" algn="tl">
                    <a:srgbClr val="000000">
                      <a:alpha val="43137"/>
                    </a:srgbClr>
                  </a:outerShdw>
                </a:effectLst>
              </a:rPr>
              <a:t>What it is:</a:t>
            </a:r>
          </a:p>
          <a:p>
            <a:pPr marL="0" indent="0">
              <a:buNone/>
              <a:defRPr/>
            </a:pPr>
            <a:r>
              <a:rPr lang="en-GB" sz="2200" dirty="0">
                <a:solidFill>
                  <a:schemeClr val="bg1"/>
                </a:solidFill>
                <a:effectLst>
                  <a:outerShdw blurRad="38100" dist="38100" dir="2700000" algn="tl">
                    <a:srgbClr val="000000">
                      <a:alpha val="43137"/>
                    </a:srgbClr>
                  </a:outerShdw>
                </a:effectLst>
              </a:rPr>
              <a:t>When personal details are stolen and used fraudulently</a:t>
            </a:r>
          </a:p>
          <a:p>
            <a:pPr marL="0" indent="0">
              <a:buNone/>
              <a:defRPr/>
            </a:pPr>
            <a:r>
              <a:rPr lang="en-GB" sz="2200" dirty="0">
                <a:solidFill>
                  <a:schemeClr val="bg1"/>
                </a:solidFill>
                <a:effectLst>
                  <a:outerShdw blurRad="38100" dist="38100" dir="2700000" algn="tl">
                    <a:srgbClr val="000000">
                      <a:alpha val="43137"/>
                    </a:srgbClr>
                  </a:outerShdw>
                </a:effectLst>
              </a:rPr>
              <a:t>By piecing together information about you from the internet, thieves can:</a:t>
            </a:r>
          </a:p>
          <a:p>
            <a:pPr lvl="1">
              <a:buFont typeface="Arial" charset="0"/>
              <a:buChar char="–"/>
              <a:defRPr/>
            </a:pPr>
            <a:r>
              <a:rPr lang="en-GB" sz="2200" dirty="0">
                <a:solidFill>
                  <a:schemeClr val="bg1"/>
                </a:solidFill>
                <a:effectLst>
                  <a:outerShdw blurRad="38100" dist="38100" dir="2700000" algn="tl">
                    <a:srgbClr val="000000">
                      <a:alpha val="43137"/>
                    </a:srgbClr>
                  </a:outerShdw>
                </a:effectLst>
              </a:rPr>
              <a:t>open bank accounts</a:t>
            </a:r>
          </a:p>
          <a:p>
            <a:pPr lvl="1">
              <a:buFont typeface="Arial" charset="0"/>
              <a:buChar char="–"/>
              <a:defRPr/>
            </a:pPr>
            <a:r>
              <a:rPr lang="en-GB" sz="2200" dirty="0">
                <a:solidFill>
                  <a:schemeClr val="bg1"/>
                </a:solidFill>
                <a:effectLst>
                  <a:outerShdw blurRad="38100" dist="38100" dir="2700000" algn="tl">
                    <a:srgbClr val="000000">
                      <a:alpha val="43137"/>
                    </a:srgbClr>
                  </a:outerShdw>
                </a:effectLst>
              </a:rPr>
              <a:t>make purchases</a:t>
            </a:r>
          </a:p>
          <a:p>
            <a:pPr lvl="1">
              <a:buFont typeface="Arial" charset="0"/>
              <a:buChar char="–"/>
              <a:defRPr/>
            </a:pPr>
            <a:r>
              <a:rPr lang="en-GB" sz="2200" b="1" dirty="0">
                <a:solidFill>
                  <a:schemeClr val="bg1"/>
                </a:solidFill>
                <a:effectLst>
                  <a:outerShdw blurRad="38100" dist="38100" dir="2700000" algn="tl">
                    <a:srgbClr val="000000">
                      <a:alpha val="43137"/>
                    </a:srgbClr>
                  </a:outerShdw>
                </a:effectLst>
              </a:rPr>
              <a:t>pretend to be you!</a:t>
            </a:r>
          </a:p>
        </p:txBody>
      </p:sp>
      <p:sp>
        <p:nvSpPr>
          <p:cNvPr id="2" name="Title 1"/>
          <p:cNvSpPr>
            <a:spLocks noGrp="1"/>
          </p:cNvSpPr>
          <p:nvPr>
            <p:ph type="title" idx="4294967295"/>
          </p:nvPr>
        </p:nvSpPr>
        <p:spPr bwMode="auto">
          <a:xfrm>
            <a:off x="0" y="115888"/>
            <a:ext cx="12192000" cy="93684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b="1" dirty="0">
                <a:solidFill>
                  <a:schemeClr val="bg1"/>
                </a:solidFill>
                <a:effectLst>
                  <a:outerShdw blurRad="38100" dist="38100" dir="2700000" algn="tl">
                    <a:srgbClr val="000000">
                      <a:alpha val="43137"/>
                    </a:srgbClr>
                  </a:outerShdw>
                </a:effectLst>
              </a:rPr>
              <a:t>Identity theft</a:t>
            </a:r>
          </a:p>
        </p:txBody>
      </p:sp>
      <p:pic>
        <p:nvPicPr>
          <p:cNvPr id="3074" name="Picture 2"/>
          <p:cNvPicPr>
            <a:picLocks noChangeAspect="1" noChangeArrowheads="1"/>
          </p:cNvPicPr>
          <p:nvPr/>
        </p:nvPicPr>
        <p:blipFill>
          <a:blip r:embed="rId3"/>
          <a:srcRect/>
          <a:stretch>
            <a:fillRect/>
          </a:stretch>
        </p:blipFill>
        <p:spPr bwMode="auto">
          <a:xfrm>
            <a:off x="8688288" y="2394912"/>
            <a:ext cx="3190898" cy="3096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a:stretch>
            <a:fillRect/>
          </a:stretch>
        </p:blipFill>
        <p:spPr>
          <a:xfrm>
            <a:off x="0" y="3573016"/>
            <a:ext cx="7132938" cy="3407959"/>
          </a:xfrm>
          <a:prstGeom prst="rect">
            <a:avLst/>
          </a:prstGeom>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a:extLst>
              <a:ext uri="{28A0092B-C50C-407E-A947-70E740481C1C}">
                <a14:useLocalDpi xmlns:a14="http://schemas.microsoft.com/office/drawing/2010/main" val="0"/>
              </a:ext>
            </a:extLst>
          </a:blip>
          <a:srcRect b="44792"/>
          <a:stretch>
            <a:fillRect/>
          </a:stretch>
        </p:blipFill>
        <p:spPr bwMode="auto">
          <a:xfrm>
            <a:off x="1524000" y="467444"/>
            <a:ext cx="9144000" cy="605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Content Placeholder 4" descr="susan_advert.jpg"/>
          <p:cNvPicPr>
            <a:picLocks noChangeAspect="1"/>
          </p:cNvPicPr>
          <p:nvPr/>
        </p:nvPicPr>
        <p:blipFill>
          <a:blip r:embed="rId4">
            <a:duotone>
              <a:prstClr val="black"/>
              <a:schemeClr val="tx2">
                <a:tint val="45000"/>
                <a:satMod val="400000"/>
              </a:schemeClr>
            </a:duotone>
            <a:extLst/>
          </a:blip>
          <a:stretch>
            <a:fillRect/>
          </a:stretch>
        </p:blipFill>
        <p:spPr>
          <a:xfrm rot="546831">
            <a:off x="2788676" y="116619"/>
            <a:ext cx="3420159" cy="5791532"/>
          </a:xfrm>
          <a:prstGeom prst="rect">
            <a:avLst/>
          </a:prstGeom>
          <a:ln>
            <a:noFill/>
          </a:ln>
          <a:effectLst>
            <a:softEdge rad="112500"/>
          </a:effectLst>
        </p:spPr>
      </p:pic>
      <p:pic>
        <p:nvPicPr>
          <p:cNvPr id="5" name="Content Placeholder 4" descr="susan_advert.jpg"/>
          <p:cNvPicPr>
            <a:picLocks noGrp="1" noChangeAspect="1"/>
          </p:cNvPicPr>
          <p:nvPr>
            <p:ph idx="4294967295"/>
          </p:nvPr>
        </p:nvPicPr>
        <p:blipFill>
          <a:blip r:embed="rId5"/>
          <a:stretch>
            <a:fillRect/>
          </a:stretch>
        </p:blipFill>
        <p:spPr>
          <a:xfrm rot="546831">
            <a:off x="3034960" y="398374"/>
            <a:ext cx="2819400" cy="5216525"/>
          </a:xfrm>
          <a:prstGeom prst="rect">
            <a:avLst/>
          </a:prstGeom>
          <a:effectLst>
            <a:outerShdw blurRad="292100" dist="139700" dir="2700000" algn="tl" rotWithShape="0">
              <a:srgbClr val="333333">
                <a:alpha val="65000"/>
              </a:srgbClr>
            </a:outerShdw>
          </a:effectLst>
        </p:spPr>
      </p:pic>
      <p:sp>
        <p:nvSpPr>
          <p:cNvPr id="8" name="TextBox 7"/>
          <p:cNvSpPr txBox="1"/>
          <p:nvPr/>
        </p:nvSpPr>
        <p:spPr>
          <a:xfrm>
            <a:off x="6096000" y="1772817"/>
            <a:ext cx="4464496" cy="954107"/>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lgn="ctr" eaLnBrk="1" hangingPunct="1">
              <a:defRPr/>
            </a:pPr>
            <a:r>
              <a:rPr lang="en-GB" sz="2800" b="1" dirty="0">
                <a:solidFill>
                  <a:schemeClr val="tx2">
                    <a:lumMod val="50000"/>
                  </a:schemeClr>
                </a:solidFill>
                <a:latin typeface="Arial" charset="0"/>
              </a:rPr>
              <a:t>Would you put this on walls around Sandwell ?</a:t>
            </a: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3" name="Group 2"/>
          <p:cNvGrpSpPr/>
          <p:nvPr/>
        </p:nvGrpSpPr>
        <p:grpSpPr>
          <a:xfrm>
            <a:off x="3510654" y="1581873"/>
            <a:ext cx="5113058" cy="4648794"/>
            <a:chOff x="2091030" y="2030606"/>
            <a:chExt cx="5113058" cy="4648794"/>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91030" y="2030606"/>
              <a:ext cx="5113058" cy="4648794"/>
            </a:xfrm>
            <a:prstGeom prst="rect">
              <a:avLst/>
            </a:prstGeom>
          </p:spPr>
        </p:pic>
        <p:pic>
          <p:nvPicPr>
            <p:cNvPr id="20" name="Picture 19"/>
            <p:cNvPicPr>
              <a:picLocks noChangeAspect="1"/>
            </p:cNvPicPr>
            <p:nvPr/>
          </p:nvPicPr>
          <p:blipFill>
            <a:blip r:embed="rId4" cstate="screen">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a:ext>
              </a:extLst>
            </a:blip>
            <a:stretch>
              <a:fillRect/>
            </a:stretch>
          </p:blipFill>
          <p:spPr>
            <a:xfrm rot="612692">
              <a:off x="2623150" y="2611385"/>
              <a:ext cx="4242058" cy="2887950"/>
            </a:xfrm>
            <a:prstGeom prst="rect">
              <a:avLst/>
            </a:prstGeom>
          </p:spPr>
        </p:pic>
      </p:grpSp>
      <p:sp>
        <p:nvSpPr>
          <p:cNvPr id="2" name="Title 1"/>
          <p:cNvSpPr>
            <a:spLocks noGrp="1"/>
          </p:cNvSpPr>
          <p:nvPr>
            <p:ph type="title" idx="4294967295"/>
          </p:nvPr>
        </p:nvSpPr>
        <p:spPr>
          <a:xfrm>
            <a:off x="0" y="436563"/>
            <a:ext cx="12192000" cy="841375"/>
          </a:xfrm>
          <a:prstGeom prst="rect">
            <a:avLst/>
          </a:prstGeom>
        </p:spPr>
        <p:txBody>
          <a:bodyPr/>
          <a:lstStyle/>
          <a:p>
            <a:pPr algn="ctr"/>
            <a:r>
              <a:rPr lang="en-US" b="1" dirty="0">
                <a:solidFill>
                  <a:schemeClr val="bg1"/>
                </a:solidFill>
                <a:effectLst>
                  <a:outerShdw blurRad="38100" dist="38100" dir="2700000" algn="tl">
                    <a:srgbClr val="000000">
                      <a:alpha val="43137"/>
                    </a:srgbClr>
                  </a:outerShdw>
                </a:effectLst>
                <a:latin typeface="+mn-lt"/>
              </a:rPr>
              <a:t>Selfie &amp; Live </a:t>
            </a:r>
            <a:r>
              <a:rPr lang="en-US" b="1" dirty="0" smtClean="0">
                <a:solidFill>
                  <a:schemeClr val="bg1"/>
                </a:solidFill>
                <a:effectLst>
                  <a:outerShdw blurRad="38100" dist="38100" dir="2700000" algn="tl">
                    <a:srgbClr val="000000">
                      <a:alpha val="43137"/>
                    </a:srgbClr>
                  </a:outerShdw>
                </a:effectLst>
                <a:latin typeface="+mn-lt"/>
              </a:rPr>
              <a:t>Streaming</a:t>
            </a:r>
            <a:endParaRPr lang="en-US" b="1" dirty="0">
              <a:solidFill>
                <a:schemeClr val="bg1"/>
              </a:solidFill>
              <a:effectLst>
                <a:outerShdw blurRad="38100" dist="38100" dir="2700000" algn="tl">
                  <a:srgbClr val="000000">
                    <a:alpha val="43137"/>
                  </a:srgbClr>
                </a:outerShdw>
              </a:effectLst>
              <a:latin typeface="+mn-lt"/>
            </a:endParaRPr>
          </a:p>
        </p:txBody>
      </p:sp>
      <p:grpSp>
        <p:nvGrpSpPr>
          <p:cNvPr id="21" name="Group 20"/>
          <p:cNvGrpSpPr/>
          <p:nvPr/>
        </p:nvGrpSpPr>
        <p:grpSpPr>
          <a:xfrm>
            <a:off x="1499968" y="1756849"/>
            <a:ext cx="9996632" cy="5045662"/>
            <a:chOff x="-24032" y="1756849"/>
            <a:chExt cx="9996632" cy="5045662"/>
          </a:xfrm>
        </p:grpSpPr>
        <p:sp>
          <p:nvSpPr>
            <p:cNvPr id="5" name="TextBox 4"/>
            <p:cNvSpPr txBox="1"/>
            <p:nvPr/>
          </p:nvSpPr>
          <p:spPr>
            <a:xfrm>
              <a:off x="7150454" y="1756849"/>
              <a:ext cx="2462106" cy="830997"/>
            </a:xfrm>
            <a:prstGeom prst="rect">
              <a:avLst/>
            </a:prstGeom>
            <a:noFill/>
          </p:spPr>
          <p:txBody>
            <a:bodyPr wrap="square" rtlCol="0">
              <a:spAutoFit/>
            </a:bodyPr>
            <a:lstStyle/>
            <a:p>
              <a:pPr defTabSz="457200" eaLnBrk="1" fontAlgn="auto" hangingPunct="1">
                <a:spcBef>
                  <a:spcPts val="0"/>
                </a:spcBef>
                <a:spcAft>
                  <a:spcPts val="0"/>
                </a:spcAft>
              </a:pPr>
              <a:r>
                <a:rPr lang="en-GB" dirty="0">
                  <a:solidFill>
                    <a:srgbClr val="FFFFFF"/>
                  </a:solidFill>
                  <a:effectLst>
                    <a:outerShdw blurRad="38100" dist="38100" dir="2700000" algn="tl">
                      <a:srgbClr val="000000">
                        <a:alpha val="43137"/>
                      </a:srgbClr>
                    </a:outerShdw>
                  </a:effectLst>
                  <a:latin typeface="+mn-lt"/>
                  <a:cs typeface="Arial"/>
                </a:rPr>
                <a:t>Personal information</a:t>
              </a:r>
            </a:p>
          </p:txBody>
        </p:sp>
        <p:sp>
          <p:nvSpPr>
            <p:cNvPr id="6" name="TextBox 5"/>
            <p:cNvSpPr txBox="1"/>
            <p:nvPr/>
          </p:nvSpPr>
          <p:spPr>
            <a:xfrm>
              <a:off x="1165056" y="1883599"/>
              <a:ext cx="1928192" cy="461665"/>
            </a:xfrm>
            <a:prstGeom prst="rect">
              <a:avLst/>
            </a:prstGeom>
            <a:noFill/>
          </p:spPr>
          <p:txBody>
            <a:bodyPr wrap="square" rtlCol="0">
              <a:spAutoFit/>
            </a:bodyPr>
            <a:lstStyle/>
            <a:p>
              <a:pPr defTabSz="457200" eaLnBrk="1" fontAlgn="auto" hangingPunct="1">
                <a:spcBef>
                  <a:spcPts val="0"/>
                </a:spcBef>
                <a:spcAft>
                  <a:spcPts val="0"/>
                </a:spcAft>
              </a:pPr>
              <a:r>
                <a:rPr lang="en-GB" dirty="0">
                  <a:solidFill>
                    <a:srgbClr val="FFFFFF"/>
                  </a:solidFill>
                  <a:effectLst>
                    <a:outerShdw blurRad="38100" dist="38100" dir="2700000" algn="tl">
                      <a:srgbClr val="000000">
                        <a:alpha val="43137"/>
                      </a:srgbClr>
                    </a:outerShdw>
                  </a:effectLst>
                  <a:latin typeface="+mn-lt"/>
                  <a:cs typeface="Arial"/>
                </a:rPr>
                <a:t>A story?</a:t>
              </a:r>
            </a:p>
          </p:txBody>
        </p:sp>
        <p:sp>
          <p:nvSpPr>
            <p:cNvPr id="7" name="TextBox 6"/>
            <p:cNvSpPr txBox="1"/>
            <p:nvPr/>
          </p:nvSpPr>
          <p:spPr>
            <a:xfrm>
              <a:off x="225292" y="2941790"/>
              <a:ext cx="1928192" cy="461665"/>
            </a:xfrm>
            <a:prstGeom prst="rect">
              <a:avLst/>
            </a:prstGeom>
            <a:noFill/>
          </p:spPr>
          <p:txBody>
            <a:bodyPr wrap="square" rtlCol="0">
              <a:spAutoFit/>
            </a:bodyPr>
            <a:lstStyle/>
            <a:p>
              <a:pPr defTabSz="457200" eaLnBrk="1" fontAlgn="auto" hangingPunct="1">
                <a:spcBef>
                  <a:spcPts val="0"/>
                </a:spcBef>
                <a:spcAft>
                  <a:spcPts val="0"/>
                </a:spcAft>
              </a:pPr>
              <a:r>
                <a:rPr lang="en-GB" dirty="0">
                  <a:solidFill>
                    <a:srgbClr val="FFFFFF"/>
                  </a:solidFill>
                  <a:effectLst>
                    <a:outerShdw blurRad="38100" dist="38100" dir="2700000" algn="tl">
                      <a:srgbClr val="000000">
                        <a:alpha val="43137"/>
                      </a:srgbClr>
                    </a:outerShdw>
                  </a:effectLst>
                  <a:latin typeface="+mn-lt"/>
                  <a:cs typeface="Arial"/>
                </a:rPr>
                <a:t>A message?</a:t>
              </a:r>
            </a:p>
          </p:txBody>
        </p:sp>
        <p:sp>
          <p:nvSpPr>
            <p:cNvPr id="8" name="TextBox 7"/>
            <p:cNvSpPr txBox="1"/>
            <p:nvPr/>
          </p:nvSpPr>
          <p:spPr>
            <a:xfrm>
              <a:off x="74203" y="4373228"/>
              <a:ext cx="2054949" cy="461665"/>
            </a:xfrm>
            <a:prstGeom prst="rect">
              <a:avLst/>
            </a:prstGeom>
            <a:noFill/>
          </p:spPr>
          <p:txBody>
            <a:bodyPr wrap="square" rtlCol="0">
              <a:spAutoFit/>
            </a:bodyPr>
            <a:lstStyle/>
            <a:p>
              <a:pPr defTabSz="457200" eaLnBrk="1" fontAlgn="auto" hangingPunct="1">
                <a:spcBef>
                  <a:spcPts val="0"/>
                </a:spcBef>
                <a:spcAft>
                  <a:spcPts val="0"/>
                </a:spcAft>
              </a:pPr>
              <a:r>
                <a:rPr lang="en-GB" dirty="0">
                  <a:solidFill>
                    <a:srgbClr val="FFFFFF"/>
                  </a:solidFill>
                  <a:effectLst>
                    <a:outerShdw blurRad="38100" dist="38100" dir="2700000" algn="tl">
                      <a:srgbClr val="000000">
                        <a:alpha val="43137"/>
                      </a:srgbClr>
                    </a:outerShdw>
                  </a:effectLst>
                  <a:latin typeface="+mn-lt"/>
                  <a:cs typeface="Arial"/>
                </a:rPr>
                <a:t>A challenge?</a:t>
              </a:r>
            </a:p>
          </p:txBody>
        </p:sp>
        <p:sp>
          <p:nvSpPr>
            <p:cNvPr id="9" name="TextBox 8"/>
            <p:cNvSpPr txBox="1"/>
            <p:nvPr/>
          </p:nvSpPr>
          <p:spPr>
            <a:xfrm>
              <a:off x="7045900" y="4801770"/>
              <a:ext cx="2926700" cy="1625985"/>
            </a:xfrm>
            <a:prstGeom prst="rect">
              <a:avLst/>
            </a:prstGeom>
            <a:noFill/>
          </p:spPr>
          <p:txBody>
            <a:bodyPr wrap="square" rtlCol="0">
              <a:spAutoFit/>
            </a:bodyPr>
            <a:lstStyle/>
            <a:p>
              <a:pPr defTabSz="457200" eaLnBrk="1" fontAlgn="auto" hangingPunct="1">
                <a:spcBef>
                  <a:spcPts val="0"/>
                </a:spcBef>
                <a:spcAft>
                  <a:spcPts val="0"/>
                </a:spcAft>
              </a:pPr>
              <a:r>
                <a:rPr lang="en-GB" dirty="0">
                  <a:solidFill>
                    <a:srgbClr val="FFFFFF"/>
                  </a:solidFill>
                  <a:effectLst>
                    <a:outerShdw blurRad="38100" dist="38100" dir="2700000" algn="tl">
                      <a:srgbClr val="000000">
                        <a:alpha val="43137"/>
                      </a:srgbClr>
                    </a:outerShdw>
                  </a:effectLst>
                  <a:latin typeface="+mn-lt"/>
                  <a:cs typeface="Arial"/>
                </a:rPr>
                <a:t>Creates an impression/</a:t>
              </a:r>
            </a:p>
            <a:p>
              <a:pPr defTabSz="457200" eaLnBrk="1" fontAlgn="auto" hangingPunct="1">
                <a:spcBef>
                  <a:spcPts val="0"/>
                </a:spcBef>
                <a:spcAft>
                  <a:spcPts val="0"/>
                </a:spcAft>
              </a:pPr>
              <a:r>
                <a:rPr lang="en-GB" dirty="0">
                  <a:solidFill>
                    <a:srgbClr val="FFFFFF"/>
                  </a:solidFill>
                  <a:effectLst>
                    <a:outerShdw blurRad="38100" dist="38100" dir="2700000" algn="tl">
                      <a:srgbClr val="000000">
                        <a:alpha val="43137"/>
                      </a:srgbClr>
                    </a:outerShdw>
                  </a:effectLst>
                  <a:latin typeface="+mn-lt"/>
                  <a:cs typeface="Arial"/>
                </a:rPr>
                <a:t>affects online reputation</a:t>
              </a:r>
            </a:p>
          </p:txBody>
        </p:sp>
        <p:sp>
          <p:nvSpPr>
            <p:cNvPr id="10" name="TextBox 9"/>
            <p:cNvSpPr txBox="1"/>
            <p:nvPr/>
          </p:nvSpPr>
          <p:spPr>
            <a:xfrm>
              <a:off x="7268708" y="3306106"/>
              <a:ext cx="2631884" cy="1200329"/>
            </a:xfrm>
            <a:prstGeom prst="rect">
              <a:avLst/>
            </a:prstGeom>
            <a:noFill/>
          </p:spPr>
          <p:txBody>
            <a:bodyPr wrap="square" rtlCol="0">
              <a:spAutoFit/>
            </a:bodyPr>
            <a:lstStyle/>
            <a:p>
              <a:pPr defTabSz="457200" eaLnBrk="1" fontAlgn="auto" hangingPunct="1">
                <a:spcBef>
                  <a:spcPts val="0"/>
                </a:spcBef>
                <a:spcAft>
                  <a:spcPts val="0"/>
                </a:spcAft>
              </a:pPr>
              <a:r>
                <a:rPr lang="en-GB" dirty="0">
                  <a:solidFill>
                    <a:srgbClr val="FFFFFF"/>
                  </a:solidFill>
                  <a:effectLst>
                    <a:outerShdw blurRad="38100" dist="38100" dir="2700000" algn="tl">
                      <a:srgbClr val="000000">
                        <a:alpha val="43137"/>
                      </a:srgbClr>
                    </a:outerShdw>
                  </a:effectLst>
                  <a:latin typeface="+mn-lt"/>
                  <a:cs typeface="Arial"/>
                </a:rPr>
                <a:t>An invitation to contact or comment?</a:t>
              </a:r>
            </a:p>
          </p:txBody>
        </p:sp>
        <p:sp>
          <p:nvSpPr>
            <p:cNvPr id="11" name="TextBox 10"/>
            <p:cNvSpPr txBox="1"/>
            <p:nvPr/>
          </p:nvSpPr>
          <p:spPr>
            <a:xfrm>
              <a:off x="-24032" y="5764864"/>
              <a:ext cx="2551253" cy="461665"/>
            </a:xfrm>
            <a:prstGeom prst="rect">
              <a:avLst/>
            </a:prstGeom>
            <a:noFill/>
          </p:spPr>
          <p:txBody>
            <a:bodyPr wrap="square" rtlCol="0">
              <a:spAutoFit/>
            </a:bodyPr>
            <a:lstStyle/>
            <a:p>
              <a:pPr defTabSz="457200" eaLnBrk="1" fontAlgn="auto" hangingPunct="1">
                <a:spcBef>
                  <a:spcPts val="0"/>
                </a:spcBef>
                <a:spcAft>
                  <a:spcPts val="0"/>
                </a:spcAft>
              </a:pPr>
              <a:r>
                <a:rPr lang="en-GB" dirty="0">
                  <a:solidFill>
                    <a:srgbClr val="FFFFFF"/>
                  </a:solidFill>
                  <a:effectLst>
                    <a:outerShdw blurRad="38100" dist="38100" dir="2700000" algn="tl">
                      <a:srgbClr val="000000">
                        <a:alpha val="43137"/>
                      </a:srgbClr>
                    </a:outerShdw>
                  </a:effectLst>
                  <a:latin typeface="+mn-lt"/>
                  <a:cs typeface="Arial"/>
                </a:rPr>
                <a:t>Geotagging data</a:t>
              </a:r>
            </a:p>
          </p:txBody>
        </p:sp>
        <p:sp>
          <p:nvSpPr>
            <p:cNvPr id="12" name="TextBox 11"/>
            <p:cNvSpPr txBox="1"/>
            <p:nvPr/>
          </p:nvSpPr>
          <p:spPr>
            <a:xfrm>
              <a:off x="1764167" y="6340846"/>
              <a:ext cx="2804657" cy="461665"/>
            </a:xfrm>
            <a:prstGeom prst="rect">
              <a:avLst/>
            </a:prstGeom>
            <a:noFill/>
          </p:spPr>
          <p:txBody>
            <a:bodyPr wrap="square" rtlCol="0">
              <a:spAutoFit/>
            </a:bodyPr>
            <a:lstStyle/>
            <a:p>
              <a:pPr defTabSz="457200" eaLnBrk="1" fontAlgn="auto" hangingPunct="1">
                <a:spcBef>
                  <a:spcPts val="0"/>
                </a:spcBef>
                <a:spcAft>
                  <a:spcPts val="0"/>
                </a:spcAft>
              </a:pPr>
              <a:r>
                <a:rPr lang="en-GB" dirty="0">
                  <a:solidFill>
                    <a:srgbClr val="FFFFFF"/>
                  </a:solidFill>
                  <a:effectLst>
                    <a:outerShdw blurRad="38100" dist="38100" dir="2700000" algn="tl">
                      <a:srgbClr val="000000">
                        <a:alpha val="43137"/>
                      </a:srgbClr>
                    </a:outerShdw>
                  </a:effectLst>
                  <a:latin typeface="+mn-lt"/>
                  <a:cs typeface="Arial"/>
                </a:rPr>
                <a:t>Reality or fantasy?</a:t>
              </a:r>
            </a:p>
          </p:txBody>
        </p:sp>
        <p:cxnSp>
          <p:nvCxnSpPr>
            <p:cNvPr id="14" name="Straight Connector 13"/>
            <p:cNvCxnSpPr/>
            <p:nvPr/>
          </p:nvCxnSpPr>
          <p:spPr>
            <a:xfrm>
              <a:off x="2129152" y="2352331"/>
              <a:ext cx="1854270" cy="659557"/>
            </a:xfrm>
            <a:prstGeom prst="line">
              <a:avLst/>
            </a:prstGeom>
            <a:ln>
              <a:solidFill>
                <a:srgbClr val="FFFFFF"/>
              </a:solidFill>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2026410" y="3282402"/>
              <a:ext cx="1866795" cy="183588"/>
            </a:xfrm>
            <a:prstGeom prst="line">
              <a:avLst/>
            </a:prstGeom>
            <a:ln>
              <a:solidFill>
                <a:srgbClr val="FFFFFF"/>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flipV="1">
              <a:off x="1949450" y="4142411"/>
              <a:ext cx="1260655" cy="434672"/>
            </a:xfrm>
            <a:prstGeom prst="line">
              <a:avLst/>
            </a:prstGeom>
            <a:ln>
              <a:solidFill>
                <a:srgbClr val="FFFFFF"/>
              </a:solidFill>
            </a:ln>
          </p:spPr>
          <p:style>
            <a:lnRef idx="1">
              <a:schemeClr val="dk1"/>
            </a:lnRef>
            <a:fillRef idx="0">
              <a:schemeClr val="dk1"/>
            </a:fillRef>
            <a:effectRef idx="0">
              <a:schemeClr val="dk1"/>
            </a:effectRef>
            <a:fontRef idx="minor">
              <a:schemeClr val="tx1"/>
            </a:fontRef>
          </p:style>
        </p:cxnSp>
        <p:cxnSp>
          <p:nvCxnSpPr>
            <p:cNvPr id="22" name="Straight Connector 21"/>
            <p:cNvCxnSpPr>
              <a:stCxn id="11" idx="0"/>
            </p:cNvCxnSpPr>
            <p:nvPr/>
          </p:nvCxnSpPr>
          <p:spPr>
            <a:xfrm flipV="1">
              <a:off x="1251595" y="4645123"/>
              <a:ext cx="1696711" cy="1119741"/>
            </a:xfrm>
            <a:prstGeom prst="line">
              <a:avLst/>
            </a:prstGeom>
            <a:ln>
              <a:solidFill>
                <a:srgbClr val="FFFFFF"/>
              </a:solidFill>
            </a:ln>
          </p:spPr>
          <p:style>
            <a:lnRef idx="1">
              <a:schemeClr val="dk1"/>
            </a:lnRef>
            <a:fillRef idx="0">
              <a:schemeClr val="dk1"/>
            </a:fillRef>
            <a:effectRef idx="0">
              <a:schemeClr val="dk1"/>
            </a:effectRef>
            <a:fontRef idx="minor">
              <a:schemeClr val="tx1"/>
            </a:fontRef>
          </p:style>
        </p:cxnSp>
        <p:cxnSp>
          <p:nvCxnSpPr>
            <p:cNvPr id="24" name="Straight Connector 23"/>
            <p:cNvCxnSpPr>
              <a:stCxn id="12" idx="0"/>
            </p:cNvCxnSpPr>
            <p:nvPr/>
          </p:nvCxnSpPr>
          <p:spPr>
            <a:xfrm flipV="1">
              <a:off x="3166496" y="4645124"/>
              <a:ext cx="915773" cy="1695722"/>
            </a:xfrm>
            <a:prstGeom prst="line">
              <a:avLst/>
            </a:prstGeom>
            <a:ln>
              <a:solidFill>
                <a:srgbClr val="FFFFFF"/>
              </a:solidFill>
            </a:ln>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flipH="1" flipV="1">
              <a:off x="6164972" y="4645124"/>
              <a:ext cx="1039116" cy="707461"/>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flipH="1">
              <a:off x="6520292" y="3760932"/>
              <a:ext cx="709183" cy="1"/>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30" name="Straight Connector 29"/>
            <p:cNvCxnSpPr>
              <a:stCxn id="5" idx="1"/>
            </p:cNvCxnSpPr>
            <p:nvPr/>
          </p:nvCxnSpPr>
          <p:spPr>
            <a:xfrm flipH="1">
              <a:off x="5614268" y="2172348"/>
              <a:ext cx="1536186" cy="832473"/>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245296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586"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335360" y="1795325"/>
            <a:ext cx="2622550" cy="38782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itle 2"/>
          <p:cNvSpPr>
            <a:spLocks noGrp="1"/>
          </p:cNvSpPr>
          <p:nvPr>
            <p:ph type="title" idx="4294967295"/>
          </p:nvPr>
        </p:nvSpPr>
        <p:spPr bwMode="auto">
          <a:xfrm>
            <a:off x="0" y="200025"/>
            <a:ext cx="12192000" cy="1054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b="1" dirty="0">
                <a:solidFill>
                  <a:schemeClr val="bg1"/>
                </a:solidFill>
                <a:effectLst>
                  <a:outerShdw blurRad="38100" dist="38100" dir="2700000" algn="tl">
                    <a:srgbClr val="000000">
                      <a:alpha val="43137"/>
                    </a:srgbClr>
                  </a:outerShdw>
                </a:effectLst>
              </a:rPr>
              <a:t>Sexting </a:t>
            </a:r>
            <a:endParaRPr lang="en-US" altLang="en-US" b="1" dirty="0">
              <a:solidFill>
                <a:schemeClr val="bg1"/>
              </a:solidFill>
              <a:effectLst>
                <a:outerShdw blurRad="38100" dist="38100" dir="2700000" algn="tl">
                  <a:srgbClr val="000000">
                    <a:alpha val="43137"/>
                  </a:srgbClr>
                </a:outerShdw>
              </a:effectLst>
            </a:endParaRPr>
          </a:p>
        </p:txBody>
      </p:sp>
      <p:sp>
        <p:nvSpPr>
          <p:cNvPr id="67588" name="TextBox 7"/>
          <p:cNvSpPr txBox="1">
            <a:spLocks noChangeArrowheads="1"/>
          </p:cNvSpPr>
          <p:nvPr/>
        </p:nvSpPr>
        <p:spPr bwMode="auto">
          <a:xfrm>
            <a:off x="3215680" y="1766482"/>
            <a:ext cx="8424936"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marL="342900" indent="-342900">
              <a:buFont typeface="Arial" panose="020B0604020202020204" pitchFamily="34" charset="0"/>
              <a:buChar char="•"/>
            </a:pPr>
            <a:r>
              <a:rPr lang="en-GB" altLang="en-US" dirty="0" smtClean="0">
                <a:solidFill>
                  <a:schemeClr val="bg1"/>
                </a:solidFill>
                <a:effectLst>
                  <a:outerShdw blurRad="38100" dist="38100" dir="2700000" algn="tl">
                    <a:srgbClr val="000000">
                      <a:alpha val="43137"/>
                    </a:srgbClr>
                  </a:outerShdw>
                </a:effectLst>
                <a:latin typeface="+mn-lt"/>
              </a:rPr>
              <a:t>When </a:t>
            </a:r>
            <a:r>
              <a:rPr lang="en-GB" altLang="en-US" dirty="0">
                <a:solidFill>
                  <a:schemeClr val="bg1"/>
                </a:solidFill>
                <a:effectLst>
                  <a:outerShdw blurRad="38100" dist="38100" dir="2700000" algn="tl">
                    <a:srgbClr val="000000">
                      <a:alpha val="43137"/>
                    </a:srgbClr>
                  </a:outerShdw>
                </a:effectLst>
                <a:latin typeface="+mn-lt"/>
              </a:rPr>
              <a:t>people talk about sexting, they usually refer to sending and receiving:</a:t>
            </a:r>
          </a:p>
          <a:p>
            <a:pPr marL="342900" indent="-342900">
              <a:buFont typeface="Arial" panose="020B0604020202020204" pitchFamily="34" charset="0"/>
              <a:buChar char="•"/>
            </a:pPr>
            <a:r>
              <a:rPr lang="en-GB" altLang="en-US" dirty="0">
                <a:solidFill>
                  <a:schemeClr val="bg1"/>
                </a:solidFill>
                <a:effectLst>
                  <a:outerShdw blurRad="38100" dist="38100" dir="2700000" algn="tl">
                    <a:srgbClr val="000000">
                      <a:alpha val="43137"/>
                    </a:srgbClr>
                  </a:outerShdw>
                </a:effectLst>
                <a:latin typeface="+mn-lt"/>
              </a:rPr>
              <a:t>naked pictures or 'nudes' </a:t>
            </a:r>
          </a:p>
          <a:p>
            <a:pPr marL="342900" indent="-342900">
              <a:buFont typeface="Arial" panose="020B0604020202020204" pitchFamily="34" charset="0"/>
              <a:buChar char="•"/>
            </a:pPr>
            <a:r>
              <a:rPr lang="en-GB" altLang="en-US" dirty="0">
                <a:solidFill>
                  <a:schemeClr val="bg1"/>
                </a:solidFill>
                <a:effectLst>
                  <a:outerShdw blurRad="38100" dist="38100" dir="2700000" algn="tl">
                    <a:srgbClr val="000000">
                      <a:alpha val="43137"/>
                    </a:srgbClr>
                  </a:outerShdw>
                </a:effectLst>
                <a:latin typeface="+mn-lt"/>
              </a:rPr>
              <a:t>'underwear shots' </a:t>
            </a:r>
          </a:p>
          <a:p>
            <a:pPr marL="342900" indent="-342900">
              <a:buFont typeface="Arial" panose="020B0604020202020204" pitchFamily="34" charset="0"/>
              <a:buChar char="•"/>
            </a:pPr>
            <a:r>
              <a:rPr lang="en-GB" altLang="en-US" dirty="0">
                <a:solidFill>
                  <a:schemeClr val="bg1"/>
                </a:solidFill>
                <a:effectLst>
                  <a:outerShdw blurRad="38100" dist="38100" dir="2700000" algn="tl">
                    <a:srgbClr val="000000">
                      <a:alpha val="43137"/>
                    </a:srgbClr>
                  </a:outerShdw>
                </a:effectLst>
                <a:latin typeface="+mn-lt"/>
              </a:rPr>
              <a:t>sexual or ‘explicit pics' </a:t>
            </a:r>
          </a:p>
          <a:p>
            <a:pPr marL="342900" indent="-342900">
              <a:buFont typeface="Arial" panose="020B0604020202020204" pitchFamily="34" charset="0"/>
              <a:buChar char="•"/>
            </a:pPr>
            <a:r>
              <a:rPr lang="en-GB" altLang="en-US" dirty="0">
                <a:solidFill>
                  <a:schemeClr val="bg1"/>
                </a:solidFill>
                <a:effectLst>
                  <a:outerShdw blurRad="38100" dist="38100" dir="2700000" algn="tl">
                    <a:srgbClr val="000000">
                      <a:alpha val="43137"/>
                    </a:srgbClr>
                  </a:outerShdw>
                </a:effectLst>
                <a:latin typeface="+mn-lt"/>
              </a:rPr>
              <a:t>rude text messages or videos</a:t>
            </a:r>
          </a:p>
          <a:p>
            <a:pPr marL="342900" indent="-342900">
              <a:buFont typeface="Arial" panose="020B0604020202020204" pitchFamily="34" charset="0"/>
              <a:buChar char="•"/>
            </a:pPr>
            <a:r>
              <a:rPr lang="en-GB" dirty="0" smtClean="0">
                <a:solidFill>
                  <a:schemeClr val="bg1"/>
                </a:solidFill>
                <a:effectLst>
                  <a:outerShdw blurRad="38100" dist="38100" dir="2700000" algn="tl">
                    <a:srgbClr val="000000">
                      <a:alpha val="43137"/>
                    </a:srgbClr>
                  </a:outerShdw>
                </a:effectLst>
                <a:latin typeface="+mn-lt"/>
              </a:rPr>
              <a:t>under </a:t>
            </a:r>
            <a:r>
              <a:rPr lang="en-GB" dirty="0">
                <a:solidFill>
                  <a:schemeClr val="bg1"/>
                </a:solidFill>
                <a:effectLst>
                  <a:outerShdw blurRad="38100" dist="38100" dir="2700000" algn="tl">
                    <a:srgbClr val="000000">
                      <a:alpha val="43137"/>
                    </a:srgbClr>
                  </a:outerShdw>
                </a:effectLst>
                <a:latin typeface="+mn-lt"/>
              </a:rPr>
              <a:t>18, it is illegal to send a naked picture of yourself</a:t>
            </a:r>
          </a:p>
          <a:p>
            <a:pPr marL="342900" indent="-342900">
              <a:buFont typeface="Arial" panose="020B0604020202020204" pitchFamily="34" charset="0"/>
              <a:buChar char="•"/>
            </a:pPr>
            <a:r>
              <a:rPr lang="en-GB" dirty="0">
                <a:solidFill>
                  <a:schemeClr val="bg1"/>
                </a:solidFill>
                <a:effectLst>
                  <a:outerShdw blurRad="38100" dist="38100" dir="2700000" algn="tl">
                    <a:srgbClr val="000000">
                      <a:alpha val="43137"/>
                    </a:srgbClr>
                  </a:outerShdw>
                </a:effectLst>
                <a:latin typeface="+mn-lt"/>
              </a:rPr>
              <a:t>If a recipient passes on the image, they could be breaking several civil laws. And if it’s done with negative intentions, it could even be classed as a criminal act.</a:t>
            </a:r>
            <a:endParaRPr lang="en-GB" altLang="en-US" dirty="0">
              <a:solidFill>
                <a:schemeClr val="bg1"/>
              </a:solidFill>
              <a:effectLst>
                <a:outerShdw blurRad="38100" dist="38100" dir="2700000" algn="tl">
                  <a:srgbClr val="000000">
                    <a:alpha val="43137"/>
                  </a:srgbClr>
                </a:outerShdw>
              </a:effectLst>
              <a:latin typeface="+mn-lt"/>
            </a:endParaRP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2464" y="1556792"/>
            <a:ext cx="1354137" cy="198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4294967295"/>
          </p:nvPr>
        </p:nvSpPr>
        <p:spPr>
          <a:xfrm>
            <a:off x="0" y="1052735"/>
            <a:ext cx="7847013" cy="4266977"/>
          </a:xfrm>
          <a:prstGeom prst="rect">
            <a:avLst/>
          </a:prstGeom>
        </p:spPr>
        <p:txBody>
          <a:bodyPr/>
          <a:lstStyle/>
          <a:p>
            <a:pPr>
              <a:buFont typeface="Arial" charset="0"/>
              <a:buChar char="•"/>
              <a:defRPr/>
            </a:pPr>
            <a:r>
              <a:rPr lang="en-GB" b="1" dirty="0">
                <a:solidFill>
                  <a:schemeClr val="bg1"/>
                </a:solidFill>
                <a:effectLst>
                  <a:outerShdw blurRad="38100" dist="38100" dir="2700000" algn="tl">
                    <a:srgbClr val="000000">
                      <a:alpha val="43137"/>
                    </a:srgbClr>
                  </a:outerShdw>
                </a:effectLst>
              </a:rPr>
              <a:t>The internet is open to everyone – use it responsibly</a:t>
            </a:r>
          </a:p>
          <a:p>
            <a:pPr lvl="1">
              <a:buFont typeface="Arial" charset="0"/>
              <a:buChar char="–"/>
              <a:defRPr/>
            </a:pPr>
            <a:r>
              <a:rPr lang="en-GB" i="1" dirty="0">
                <a:solidFill>
                  <a:schemeClr val="bg1"/>
                </a:solidFill>
                <a:effectLst>
                  <a:outerShdw blurRad="38100" dist="38100" dir="2700000" algn="tl">
                    <a:srgbClr val="000000">
                      <a:alpha val="43137"/>
                    </a:srgbClr>
                  </a:outerShdw>
                </a:effectLst>
              </a:rPr>
              <a:t>If you are not 100% sure, don’t do it </a:t>
            </a:r>
          </a:p>
          <a:p>
            <a:pPr marL="457200" lvl="1" indent="0">
              <a:buNone/>
              <a:defRPr/>
            </a:pPr>
            <a:endParaRPr lang="en-GB" i="1" dirty="0">
              <a:solidFill>
                <a:schemeClr val="bg1"/>
              </a:solidFill>
              <a:effectLst>
                <a:outerShdw blurRad="38100" dist="38100" dir="2700000" algn="tl">
                  <a:srgbClr val="000000">
                    <a:alpha val="43137"/>
                  </a:srgbClr>
                </a:outerShdw>
              </a:effectLst>
            </a:endParaRPr>
          </a:p>
          <a:p>
            <a:pPr>
              <a:buFont typeface="Arial" charset="0"/>
              <a:buChar char="•"/>
              <a:defRPr/>
            </a:pPr>
            <a:r>
              <a:rPr lang="en-GB" b="1" dirty="0">
                <a:solidFill>
                  <a:schemeClr val="bg1"/>
                </a:solidFill>
                <a:effectLst>
                  <a:outerShdw blurRad="38100" dist="38100" dir="2700000" algn="tl">
                    <a:srgbClr val="000000">
                      <a:alpha val="43137"/>
                    </a:srgbClr>
                  </a:outerShdw>
                </a:effectLst>
              </a:rPr>
              <a:t>Information is valuable – don’t give it away!</a:t>
            </a:r>
          </a:p>
          <a:p>
            <a:pPr lvl="1">
              <a:buFont typeface="Arial" charset="0"/>
              <a:buChar char="–"/>
              <a:defRPr/>
            </a:pPr>
            <a:r>
              <a:rPr lang="en-GB" i="1" dirty="0">
                <a:solidFill>
                  <a:schemeClr val="bg1"/>
                </a:solidFill>
                <a:effectLst>
                  <a:outerShdw blurRad="38100" dist="38100" dir="2700000" algn="tl">
                    <a:srgbClr val="000000">
                      <a:alpha val="43137"/>
                    </a:srgbClr>
                  </a:outerShdw>
                </a:effectLst>
              </a:rPr>
              <a:t>Keep your private information off the net</a:t>
            </a:r>
          </a:p>
          <a:p>
            <a:pPr lvl="1">
              <a:buFont typeface="Arial" charset="0"/>
              <a:buChar char="–"/>
              <a:defRPr/>
            </a:pPr>
            <a:endParaRPr lang="en-GB" i="1" dirty="0">
              <a:solidFill>
                <a:schemeClr val="bg1"/>
              </a:solidFill>
              <a:effectLst>
                <a:outerShdw blurRad="38100" dist="38100" dir="2700000" algn="tl">
                  <a:srgbClr val="000000">
                    <a:alpha val="43137"/>
                  </a:srgbClr>
                </a:outerShdw>
              </a:effectLst>
            </a:endParaRPr>
          </a:p>
          <a:p>
            <a:pPr>
              <a:buFont typeface="Arial" charset="0"/>
              <a:buChar char="•"/>
              <a:defRPr/>
            </a:pPr>
            <a:r>
              <a:rPr lang="en-GB" b="1" dirty="0">
                <a:solidFill>
                  <a:schemeClr val="bg1"/>
                </a:solidFill>
                <a:effectLst>
                  <a:outerShdw blurRad="38100" dist="38100" dir="2700000" algn="tl">
                    <a:srgbClr val="000000">
                      <a:alpha val="43137"/>
                    </a:srgbClr>
                  </a:outerShdw>
                </a:effectLst>
              </a:rPr>
              <a:t>If you wouldn’t do it in real life – don’t do it online! </a:t>
            </a:r>
          </a:p>
          <a:p>
            <a:pPr lvl="1">
              <a:buFont typeface="Arial" charset="0"/>
              <a:buChar char="–"/>
              <a:defRPr/>
            </a:pPr>
            <a:r>
              <a:rPr lang="en-GB" i="1" dirty="0">
                <a:solidFill>
                  <a:schemeClr val="bg1"/>
                </a:solidFill>
                <a:effectLst>
                  <a:outerShdw blurRad="38100" dist="38100" dir="2700000" algn="tl">
                    <a:srgbClr val="000000">
                      <a:alpha val="43137"/>
                    </a:srgbClr>
                  </a:outerShdw>
                </a:effectLst>
              </a:rPr>
              <a:t>Enjoy the internet and be a smart user</a:t>
            </a:r>
          </a:p>
        </p:txBody>
      </p:sp>
      <p:sp>
        <p:nvSpPr>
          <p:cNvPr id="2" name="Title 1"/>
          <p:cNvSpPr>
            <a:spLocks noGrp="1"/>
          </p:cNvSpPr>
          <p:nvPr>
            <p:ph type="title" idx="4294967295"/>
          </p:nvPr>
        </p:nvSpPr>
        <p:spPr bwMode="auto">
          <a:xfrm>
            <a:off x="0" y="188913"/>
            <a:ext cx="12192000" cy="1054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b="1" dirty="0">
                <a:solidFill>
                  <a:schemeClr val="bg1"/>
                </a:solidFill>
                <a:effectLst>
                  <a:outerShdw blurRad="38100" dist="38100" dir="2700000" algn="tl">
                    <a:srgbClr val="000000">
                      <a:alpha val="43137"/>
                    </a:srgbClr>
                  </a:outerShdw>
                </a:effectLst>
              </a:rPr>
              <a:t>3 Golden Rules</a:t>
            </a: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4700" y="6237289"/>
            <a:ext cx="990600"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txBox="1">
            <a:spLocks/>
          </p:cNvSpPr>
          <p:nvPr/>
        </p:nvSpPr>
        <p:spPr>
          <a:xfrm>
            <a:off x="263352" y="1196752"/>
            <a:ext cx="11593287" cy="4137322"/>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800" b="1" dirty="0">
                <a:solidFill>
                  <a:schemeClr val="bg1"/>
                </a:solidFill>
                <a:effectLst>
                  <a:outerShdw blurRad="38100" dist="38100" dir="2700000" algn="tl">
                    <a:srgbClr val="000000">
                      <a:alpha val="43137"/>
                    </a:srgbClr>
                  </a:outerShdw>
                </a:effectLst>
              </a:rPr>
              <a:t>By </a:t>
            </a:r>
            <a:r>
              <a:rPr lang="en-GB" sz="2800" b="1" dirty="0" smtClean="0">
                <a:solidFill>
                  <a:schemeClr val="bg1"/>
                </a:solidFill>
                <a:effectLst>
                  <a:outerShdw blurRad="38100" dist="38100" dir="2700000" algn="tl">
                    <a:srgbClr val="000000">
                      <a:alpha val="43137"/>
                    </a:srgbClr>
                  </a:outerShdw>
                </a:effectLst>
              </a:rPr>
              <a:t>now you should </a:t>
            </a:r>
            <a:r>
              <a:rPr lang="en-GB" sz="2800" b="1" dirty="0">
                <a:solidFill>
                  <a:schemeClr val="bg1"/>
                </a:solidFill>
                <a:effectLst>
                  <a:outerShdw blurRad="38100" dist="38100" dir="2700000" algn="tl">
                    <a:srgbClr val="000000">
                      <a:alpha val="43137"/>
                    </a:srgbClr>
                  </a:outerShdw>
                </a:effectLst>
              </a:rPr>
              <a:t>have: </a:t>
            </a:r>
            <a:endParaRPr lang="en-GB" sz="2800" dirty="0">
              <a:solidFill>
                <a:schemeClr val="bg1"/>
              </a:solidFill>
              <a:effectLst>
                <a:outerShdw blurRad="38100" dist="38100" dir="2700000" algn="tl">
                  <a:srgbClr val="000000">
                    <a:alpha val="43137"/>
                  </a:srgbClr>
                </a:outerShdw>
              </a:effectLst>
            </a:endParaRPr>
          </a:p>
          <a:p>
            <a:r>
              <a:rPr lang="en-GB" sz="2800" dirty="0">
                <a:solidFill>
                  <a:schemeClr val="bg1"/>
                </a:solidFill>
                <a:effectLst>
                  <a:outerShdw blurRad="38100" dist="38100" dir="2700000" algn="tl">
                    <a:srgbClr val="000000">
                      <a:alpha val="43137"/>
                    </a:srgbClr>
                  </a:outerShdw>
                </a:effectLst>
              </a:rPr>
              <a:t>Met with your child’s PT</a:t>
            </a:r>
          </a:p>
          <a:p>
            <a:r>
              <a:rPr lang="en-GB" sz="2800" dirty="0" smtClean="0">
                <a:solidFill>
                  <a:schemeClr val="bg1"/>
                </a:solidFill>
                <a:effectLst>
                  <a:outerShdw blurRad="38100" dist="38100" dir="2700000" algn="tl">
                    <a:srgbClr val="000000">
                      <a:alpha val="43137"/>
                    </a:srgbClr>
                  </a:outerShdw>
                </a:effectLst>
              </a:rPr>
              <a:t>Seen </a:t>
            </a:r>
            <a:r>
              <a:rPr lang="en-GB" sz="2800" dirty="0">
                <a:solidFill>
                  <a:schemeClr val="bg1"/>
                </a:solidFill>
                <a:effectLst>
                  <a:outerShdw blurRad="38100" dist="38100" dir="2700000" algn="tl">
                    <a:srgbClr val="000000">
                      <a:alpha val="43137"/>
                    </a:srgbClr>
                  </a:outerShdw>
                </a:effectLst>
              </a:rPr>
              <a:t>and returned </a:t>
            </a:r>
            <a:r>
              <a:rPr lang="en-GB" sz="2800" dirty="0" smtClean="0">
                <a:solidFill>
                  <a:schemeClr val="bg1"/>
                </a:solidFill>
                <a:effectLst>
                  <a:outerShdw blurRad="38100" dist="38100" dir="2700000" algn="tl">
                    <a:srgbClr val="000000">
                      <a:alpha val="43137"/>
                    </a:srgbClr>
                  </a:outerShdw>
                </a:effectLst>
              </a:rPr>
              <a:t>Module One, Two and Three reports</a:t>
            </a:r>
            <a:endParaRPr lang="en-GB" sz="2800" dirty="0">
              <a:solidFill>
                <a:schemeClr val="bg1"/>
              </a:solidFill>
              <a:effectLst>
                <a:outerShdw blurRad="38100" dist="38100" dir="2700000" algn="tl">
                  <a:srgbClr val="000000">
                    <a:alpha val="43137"/>
                  </a:srgbClr>
                </a:outerShdw>
              </a:effectLst>
            </a:endParaRPr>
          </a:p>
          <a:p>
            <a:r>
              <a:rPr lang="en-GB" sz="2800" dirty="0" smtClean="0">
                <a:solidFill>
                  <a:schemeClr val="bg1"/>
                </a:solidFill>
                <a:effectLst>
                  <a:outerShdw blurRad="38100" dist="38100" dir="2700000" algn="tl">
                    <a:srgbClr val="000000">
                      <a:alpha val="43137"/>
                    </a:srgbClr>
                  </a:outerShdw>
                </a:effectLst>
              </a:rPr>
              <a:t>Seen </a:t>
            </a:r>
            <a:r>
              <a:rPr lang="en-GB" sz="2800" dirty="0">
                <a:solidFill>
                  <a:schemeClr val="bg1"/>
                </a:solidFill>
                <a:effectLst>
                  <a:outerShdw blurRad="38100" dist="38100" dir="2700000" algn="tl">
                    <a:srgbClr val="000000">
                      <a:alpha val="43137"/>
                    </a:srgbClr>
                  </a:outerShdw>
                </a:effectLst>
              </a:rPr>
              <a:t>their homework planner and signed </a:t>
            </a:r>
            <a:r>
              <a:rPr lang="en-GB" sz="2800" dirty="0" smtClean="0">
                <a:solidFill>
                  <a:schemeClr val="bg1"/>
                </a:solidFill>
                <a:effectLst>
                  <a:outerShdw blurRad="38100" dist="38100" dir="2700000" algn="tl">
                    <a:srgbClr val="000000">
                      <a:alpha val="43137"/>
                    </a:srgbClr>
                  </a:outerShdw>
                </a:effectLst>
              </a:rPr>
              <a:t>it</a:t>
            </a:r>
          </a:p>
          <a:p>
            <a:r>
              <a:rPr lang="en-GB" sz="2800" dirty="0" smtClean="0">
                <a:solidFill>
                  <a:schemeClr val="bg1"/>
                </a:solidFill>
                <a:effectLst>
                  <a:outerShdw blurRad="38100" dist="38100" dir="2700000" algn="tl">
                    <a:srgbClr val="000000">
                      <a:alpha val="43137"/>
                    </a:srgbClr>
                  </a:outerShdw>
                </a:effectLst>
              </a:rPr>
              <a:t>Been given MCAS login details and signed in</a:t>
            </a:r>
            <a:endParaRPr lang="en-GB" sz="2800" dirty="0">
              <a:solidFill>
                <a:schemeClr val="bg1"/>
              </a:solidFill>
              <a:effectLst>
                <a:outerShdw blurRad="38100" dist="38100" dir="2700000" algn="tl">
                  <a:srgbClr val="000000">
                    <a:alpha val="43137"/>
                  </a:srgbClr>
                </a:outerShdw>
              </a:effectLst>
            </a:endParaRPr>
          </a:p>
          <a:p>
            <a:pPr marL="0" indent="0">
              <a:buNone/>
            </a:pPr>
            <a:r>
              <a:rPr lang="en-GB" sz="2800" dirty="0">
                <a:solidFill>
                  <a:schemeClr val="bg1"/>
                </a:solidFill>
                <a:effectLst>
                  <a:outerShdw blurRad="38100" dist="38100" dir="2700000" algn="tl">
                    <a:srgbClr val="000000">
                      <a:alpha val="43137"/>
                    </a:srgbClr>
                  </a:outerShdw>
                </a:effectLst>
              </a:rPr>
              <a:t> </a:t>
            </a:r>
          </a:p>
          <a:p>
            <a:pPr marL="0" indent="0">
              <a:buNone/>
            </a:pPr>
            <a:r>
              <a:rPr lang="en-GB" sz="2800" b="1" dirty="0" smtClean="0">
                <a:solidFill>
                  <a:schemeClr val="bg1"/>
                </a:solidFill>
                <a:effectLst>
                  <a:outerShdw blurRad="38100" dist="38100" dir="2700000" algn="tl">
                    <a:srgbClr val="000000">
                      <a:alpha val="43137"/>
                    </a:srgbClr>
                  </a:outerShdw>
                </a:effectLst>
              </a:rPr>
              <a:t>Students</a:t>
            </a:r>
            <a:r>
              <a:rPr lang="en-GB" sz="2800" dirty="0" smtClean="0">
                <a:solidFill>
                  <a:schemeClr val="bg1"/>
                </a:solidFill>
                <a:effectLst>
                  <a:outerShdw blurRad="38100" dist="38100" dir="2700000" algn="tl">
                    <a:srgbClr val="000000">
                      <a:alpha val="43137"/>
                    </a:srgbClr>
                  </a:outerShdw>
                </a:effectLst>
              </a:rPr>
              <a:t>: </a:t>
            </a:r>
            <a:endParaRPr lang="en-GB" sz="2800" dirty="0">
              <a:solidFill>
                <a:schemeClr val="bg1"/>
              </a:solidFill>
              <a:effectLst>
                <a:outerShdw blurRad="38100" dist="38100" dir="2700000" algn="tl">
                  <a:srgbClr val="000000">
                    <a:alpha val="43137"/>
                  </a:srgbClr>
                </a:outerShdw>
              </a:effectLst>
            </a:endParaRPr>
          </a:p>
          <a:p>
            <a:r>
              <a:rPr lang="en-GB" sz="2800" dirty="0" smtClean="0">
                <a:solidFill>
                  <a:schemeClr val="bg1"/>
                </a:solidFill>
                <a:effectLst>
                  <a:outerShdw blurRad="38100" dist="38100" dir="2700000" algn="tl">
                    <a:srgbClr val="000000">
                      <a:alpha val="43137"/>
                    </a:srgbClr>
                  </a:outerShdw>
                </a:effectLst>
              </a:rPr>
              <a:t>Will have received House </a:t>
            </a:r>
            <a:r>
              <a:rPr lang="en-GB" sz="2800" dirty="0">
                <a:solidFill>
                  <a:schemeClr val="bg1"/>
                </a:solidFill>
                <a:effectLst>
                  <a:outerShdw blurRad="38100" dist="38100" dir="2700000" algn="tl">
                    <a:srgbClr val="000000">
                      <a:alpha val="43137"/>
                    </a:srgbClr>
                  </a:outerShdw>
                </a:effectLst>
              </a:rPr>
              <a:t>points </a:t>
            </a:r>
          </a:p>
          <a:p>
            <a:r>
              <a:rPr lang="en-GB" sz="2800" dirty="0">
                <a:solidFill>
                  <a:schemeClr val="bg1"/>
                </a:solidFill>
                <a:effectLst>
                  <a:outerShdw blurRad="38100" dist="38100" dir="2700000" algn="tl">
                    <a:srgbClr val="000000">
                      <a:alpha val="43137"/>
                    </a:srgbClr>
                  </a:outerShdw>
                </a:effectLst>
              </a:rPr>
              <a:t>May have been </a:t>
            </a:r>
            <a:r>
              <a:rPr lang="en-GB" sz="2800" dirty="0" smtClean="0">
                <a:solidFill>
                  <a:schemeClr val="bg1"/>
                </a:solidFill>
                <a:effectLst>
                  <a:outerShdw blurRad="38100" dist="38100" dir="2700000" algn="tl">
                    <a:srgbClr val="000000">
                      <a:alpha val="43137"/>
                    </a:srgbClr>
                  </a:outerShdw>
                </a:effectLst>
              </a:rPr>
              <a:t>PT Star Student</a:t>
            </a:r>
            <a:endParaRPr lang="en-GB" sz="2800" dirty="0">
              <a:solidFill>
                <a:schemeClr val="bg1"/>
              </a:solidFill>
              <a:effectLst>
                <a:outerShdw blurRad="38100" dist="38100" dir="2700000" algn="tl">
                  <a:srgbClr val="000000">
                    <a:alpha val="43137"/>
                  </a:srgbClr>
                </a:outerShdw>
              </a:effectLst>
            </a:endParaRPr>
          </a:p>
          <a:p>
            <a:r>
              <a:rPr lang="en-GB" sz="2800" dirty="0" smtClean="0">
                <a:solidFill>
                  <a:schemeClr val="bg1"/>
                </a:solidFill>
                <a:effectLst>
                  <a:outerShdw blurRad="38100" dist="38100" dir="2700000" algn="tl">
                    <a:srgbClr val="000000">
                      <a:alpha val="43137"/>
                    </a:srgbClr>
                  </a:outerShdw>
                </a:effectLst>
              </a:rPr>
              <a:t>Will have </a:t>
            </a:r>
            <a:r>
              <a:rPr lang="en-GB" sz="2800" dirty="0">
                <a:solidFill>
                  <a:schemeClr val="bg1"/>
                </a:solidFill>
                <a:effectLst>
                  <a:outerShdw blurRad="38100" dist="38100" dir="2700000" algn="tl">
                    <a:srgbClr val="000000">
                      <a:alpha val="43137"/>
                    </a:srgbClr>
                  </a:outerShdw>
                </a:effectLst>
              </a:rPr>
              <a:t>used the online curriculum</a:t>
            </a:r>
          </a:p>
          <a:p>
            <a:endParaRPr lang="en-GB" sz="2800" dirty="0">
              <a:solidFill>
                <a:schemeClr val="bg1"/>
              </a:solidFill>
              <a:effectLst>
                <a:outerShdw blurRad="38100" dist="38100" dir="2700000" algn="tl">
                  <a:srgbClr val="000000">
                    <a:alpha val="43137"/>
                  </a:srgbClr>
                </a:outerShdw>
              </a:effectLst>
            </a:endParaRPr>
          </a:p>
          <a:p>
            <a:endParaRPr lang="en-GB" sz="2800" dirty="0">
              <a:solidFill>
                <a:schemeClr val="bg1"/>
              </a:solidFill>
              <a:effectLst>
                <a:outerShdw blurRad="38100" dist="38100" dir="2700000" algn="tl">
                  <a:srgbClr val="000000">
                    <a:alpha val="43137"/>
                  </a:srgbClr>
                </a:outerShdw>
              </a:effectLst>
            </a:endParaRPr>
          </a:p>
          <a:p>
            <a:endParaRPr lang="en-GB" sz="2800" dirty="0">
              <a:solidFill>
                <a:schemeClr val="bg1"/>
              </a:solidFill>
              <a:effectLst>
                <a:outerShdw blurRad="38100" dist="38100" dir="2700000" algn="tl">
                  <a:srgbClr val="000000">
                    <a:alpha val="43137"/>
                  </a:srgbClr>
                </a:outerShdw>
              </a:effectLst>
            </a:endParaRPr>
          </a:p>
          <a:p>
            <a:pPr marL="0" indent="0">
              <a:buNone/>
            </a:pP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96266390"/>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Rectangle 1"/>
          <p:cNvSpPr>
            <a:spLocks noChangeArrowheads="1"/>
          </p:cNvSpPr>
          <p:nvPr/>
        </p:nvSpPr>
        <p:spPr bwMode="auto">
          <a:xfrm>
            <a:off x="551384" y="1772816"/>
            <a:ext cx="11305256"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eaLnBrk="1" hangingPunct="1">
              <a:buFont typeface="Arial" panose="020B0604020202020204" pitchFamily="34" charset="0"/>
              <a:buChar char="•"/>
            </a:pPr>
            <a:r>
              <a:rPr lang="en-GB" altLang="en-US" sz="2800" dirty="0">
                <a:solidFill>
                  <a:schemeClr val="bg1"/>
                </a:solidFill>
                <a:effectLst>
                  <a:outerShdw blurRad="38100" dist="38100" dir="2700000" algn="tl">
                    <a:srgbClr val="000000">
                      <a:alpha val="43137"/>
                    </a:srgbClr>
                  </a:outerShdw>
                </a:effectLst>
                <a:latin typeface="+mn-lt"/>
              </a:rPr>
              <a:t>Know what your children are doing online</a:t>
            </a:r>
          </a:p>
          <a:p>
            <a:pPr eaLnBrk="1" hangingPunct="1">
              <a:buFont typeface="Arial" panose="020B0604020202020204" pitchFamily="34" charset="0"/>
              <a:buChar char="•"/>
            </a:pPr>
            <a:endParaRPr lang="en-GB" altLang="en-US" sz="2800" dirty="0">
              <a:solidFill>
                <a:schemeClr val="bg1"/>
              </a:solidFill>
              <a:effectLst>
                <a:outerShdw blurRad="38100" dist="38100" dir="2700000" algn="tl">
                  <a:srgbClr val="000000">
                    <a:alpha val="43137"/>
                  </a:srgbClr>
                </a:outerShdw>
              </a:effectLst>
              <a:latin typeface="+mn-lt"/>
            </a:endParaRPr>
          </a:p>
          <a:p>
            <a:pPr eaLnBrk="1" hangingPunct="1">
              <a:buFont typeface="Arial" panose="020B0604020202020204" pitchFamily="34" charset="0"/>
              <a:buChar char="•"/>
            </a:pPr>
            <a:r>
              <a:rPr lang="en-GB" altLang="en-US" sz="2800" dirty="0">
                <a:solidFill>
                  <a:schemeClr val="bg1"/>
                </a:solidFill>
                <a:effectLst>
                  <a:outerShdw blurRad="38100" dist="38100" dir="2700000" algn="tl">
                    <a:srgbClr val="000000">
                      <a:alpha val="43137"/>
                    </a:srgbClr>
                  </a:outerShdw>
                </a:effectLst>
                <a:latin typeface="+mn-lt"/>
              </a:rPr>
              <a:t>Ask them to teach you to use any applications</a:t>
            </a:r>
          </a:p>
          <a:p>
            <a:pPr eaLnBrk="1" hangingPunct="1">
              <a:buFont typeface="Arial" panose="020B0604020202020204" pitchFamily="34" charset="0"/>
              <a:buChar char="•"/>
            </a:pPr>
            <a:endParaRPr lang="en-GB" altLang="en-US" sz="2800" dirty="0">
              <a:solidFill>
                <a:schemeClr val="bg1"/>
              </a:solidFill>
              <a:effectLst>
                <a:outerShdw blurRad="38100" dist="38100" dir="2700000" algn="tl">
                  <a:srgbClr val="000000">
                    <a:alpha val="43137"/>
                  </a:srgbClr>
                </a:outerShdw>
              </a:effectLst>
              <a:latin typeface="+mn-lt"/>
            </a:endParaRPr>
          </a:p>
          <a:p>
            <a:pPr eaLnBrk="1" hangingPunct="1">
              <a:buFont typeface="Arial" panose="020B0604020202020204" pitchFamily="34" charset="0"/>
              <a:buChar char="•"/>
            </a:pPr>
            <a:r>
              <a:rPr lang="en-GB" altLang="en-US" sz="2800" dirty="0">
                <a:solidFill>
                  <a:schemeClr val="bg1"/>
                </a:solidFill>
                <a:effectLst>
                  <a:outerShdw blurRad="38100" dist="38100" dir="2700000" algn="tl">
                    <a:srgbClr val="000000">
                      <a:alpha val="43137"/>
                    </a:srgbClr>
                  </a:outerShdw>
                </a:effectLst>
                <a:latin typeface="+mn-lt"/>
              </a:rPr>
              <a:t>Keep the computer in a family room - this means you can keep more control of what they do (i.e. Webcams)</a:t>
            </a:r>
          </a:p>
          <a:p>
            <a:pPr eaLnBrk="1" hangingPunct="1">
              <a:buFont typeface="Arial" panose="020B0604020202020204" pitchFamily="34" charset="0"/>
              <a:buChar char="•"/>
            </a:pPr>
            <a:endParaRPr lang="en-GB" altLang="en-US" sz="2800" dirty="0">
              <a:solidFill>
                <a:schemeClr val="bg1"/>
              </a:solidFill>
              <a:effectLst>
                <a:outerShdw blurRad="38100" dist="38100" dir="2700000" algn="tl">
                  <a:srgbClr val="000000">
                    <a:alpha val="43137"/>
                  </a:srgbClr>
                </a:outerShdw>
              </a:effectLst>
              <a:latin typeface="+mn-lt"/>
            </a:endParaRPr>
          </a:p>
          <a:p>
            <a:pPr eaLnBrk="1" hangingPunct="1">
              <a:buFont typeface="Arial" panose="020B0604020202020204" pitchFamily="34" charset="0"/>
              <a:buChar char="•"/>
            </a:pPr>
            <a:r>
              <a:rPr lang="en-GB" altLang="en-US" sz="2800" dirty="0">
                <a:solidFill>
                  <a:schemeClr val="bg1"/>
                </a:solidFill>
                <a:effectLst>
                  <a:outerShdw blurRad="38100" dist="38100" dir="2700000" algn="tl">
                    <a:srgbClr val="000000">
                      <a:alpha val="43137"/>
                    </a:srgbClr>
                  </a:outerShdw>
                </a:effectLst>
                <a:latin typeface="+mn-lt"/>
              </a:rPr>
              <a:t>When your child goes to bed at night remove any devices with internet capacity from their </a:t>
            </a:r>
            <a:r>
              <a:rPr lang="en-GB" altLang="en-US" sz="2800" dirty="0" smtClean="0">
                <a:solidFill>
                  <a:schemeClr val="bg1"/>
                </a:solidFill>
                <a:effectLst>
                  <a:outerShdw blurRad="38100" dist="38100" dir="2700000" algn="tl">
                    <a:srgbClr val="000000">
                      <a:alpha val="43137"/>
                    </a:srgbClr>
                  </a:outerShdw>
                </a:effectLst>
                <a:latin typeface="+mn-lt"/>
              </a:rPr>
              <a:t>bedroom</a:t>
            </a:r>
            <a:endParaRPr lang="en-GB" altLang="en-US" sz="2800" dirty="0">
              <a:solidFill>
                <a:schemeClr val="bg1"/>
              </a:solidFill>
              <a:effectLst>
                <a:outerShdw blurRad="38100" dist="38100" dir="2700000" algn="tl">
                  <a:srgbClr val="000000">
                    <a:alpha val="43137"/>
                  </a:srgbClr>
                </a:outerShdw>
              </a:effectLst>
              <a:latin typeface="+mn-lt"/>
            </a:endParaRPr>
          </a:p>
        </p:txBody>
      </p:sp>
      <p:sp>
        <p:nvSpPr>
          <p:cNvPr id="70659" name="TextBox 2"/>
          <p:cNvSpPr txBox="1">
            <a:spLocks noChangeArrowheads="1"/>
          </p:cNvSpPr>
          <p:nvPr/>
        </p:nvSpPr>
        <p:spPr bwMode="auto">
          <a:xfrm>
            <a:off x="0" y="548680"/>
            <a:ext cx="12192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lgn="ctr" eaLnBrk="1" hangingPunct="1"/>
            <a:r>
              <a:rPr lang="en-GB" altLang="en-US" sz="4400" b="1" dirty="0">
                <a:solidFill>
                  <a:schemeClr val="bg1"/>
                </a:solidFill>
                <a:effectLst>
                  <a:outerShdw blurRad="38100" dist="38100" dir="2700000" algn="tl">
                    <a:srgbClr val="000000">
                      <a:alpha val="43137"/>
                    </a:srgbClr>
                  </a:outerShdw>
                </a:effectLst>
                <a:latin typeface="+mn-lt"/>
              </a:rPr>
              <a:t>Advice to Parents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0" y="332656"/>
            <a:ext cx="12192000" cy="769441"/>
          </a:xfrm>
          <a:prstGeom prst="rect">
            <a:avLst/>
          </a:prstGeom>
          <a:noFill/>
        </p:spPr>
        <p:txBody>
          <a:bodyPr wrap="square" rtlCol="0">
            <a:spAutoFit/>
          </a:bodyPr>
          <a:lstStyle/>
          <a:p>
            <a:pPr algn="ctr"/>
            <a:r>
              <a:rPr lang="en-GB" sz="2800" b="1" dirty="0">
                <a:solidFill>
                  <a:schemeClr val="bg1"/>
                </a:solidFill>
              </a:rPr>
              <a:t> </a:t>
            </a:r>
            <a:r>
              <a:rPr lang="en-GB" sz="4400" b="1" dirty="0">
                <a:solidFill>
                  <a:schemeClr val="bg1"/>
                </a:solidFill>
                <a:effectLst>
                  <a:outerShdw blurRad="38100" dist="38100" dir="2700000" algn="tl">
                    <a:srgbClr val="000000">
                      <a:alpha val="43137"/>
                    </a:srgbClr>
                  </a:outerShdw>
                </a:effectLst>
                <a:latin typeface="+mn-lt"/>
              </a:rPr>
              <a:t>Safeguarding</a:t>
            </a:r>
            <a:r>
              <a:rPr lang="en-GB" sz="4400" b="1" dirty="0">
                <a:solidFill>
                  <a:schemeClr val="bg1"/>
                </a:solidFill>
                <a:latin typeface="+mn-lt"/>
              </a:rPr>
              <a:t> </a:t>
            </a:r>
            <a:endParaRPr lang="en-US" sz="4400" b="1" dirty="0">
              <a:solidFill>
                <a:schemeClr val="bg1"/>
              </a:solidFill>
              <a:latin typeface="+mn-lt"/>
            </a:endParaRPr>
          </a:p>
        </p:txBody>
      </p:sp>
      <p:pic>
        <p:nvPicPr>
          <p:cNvPr id="4" name="Picture 3"/>
          <p:cNvPicPr>
            <a:picLocks noChangeAspect="1"/>
          </p:cNvPicPr>
          <p:nvPr/>
        </p:nvPicPr>
        <p:blipFill>
          <a:blip r:embed="rId2"/>
          <a:stretch>
            <a:fillRect/>
          </a:stretch>
        </p:blipFill>
        <p:spPr>
          <a:xfrm>
            <a:off x="8040216" y="1556792"/>
            <a:ext cx="2263942" cy="3145118"/>
          </a:xfrm>
          <a:prstGeom prst="rect">
            <a:avLst/>
          </a:prstGeom>
        </p:spPr>
      </p:pic>
      <p:pic>
        <p:nvPicPr>
          <p:cNvPr id="5" name="Picture 4"/>
          <p:cNvPicPr>
            <a:picLocks noChangeAspect="1"/>
          </p:cNvPicPr>
          <p:nvPr/>
        </p:nvPicPr>
        <p:blipFill>
          <a:blip r:embed="rId3"/>
          <a:stretch>
            <a:fillRect/>
          </a:stretch>
        </p:blipFill>
        <p:spPr>
          <a:xfrm>
            <a:off x="1487488" y="1556792"/>
            <a:ext cx="2268253" cy="3145118"/>
          </a:xfrm>
          <a:prstGeom prst="rect">
            <a:avLst/>
          </a:prstGeom>
        </p:spPr>
      </p:pic>
      <p:sp>
        <p:nvSpPr>
          <p:cNvPr id="8" name="TextBox 7"/>
          <p:cNvSpPr txBox="1"/>
          <p:nvPr/>
        </p:nvSpPr>
        <p:spPr>
          <a:xfrm>
            <a:off x="65330" y="5373216"/>
            <a:ext cx="5112568" cy="954107"/>
          </a:xfrm>
          <a:prstGeom prst="rect">
            <a:avLst/>
          </a:prstGeom>
          <a:noFill/>
        </p:spPr>
        <p:txBody>
          <a:bodyPr wrap="square" rtlCol="0">
            <a:spAutoFit/>
          </a:bodyPr>
          <a:lstStyle/>
          <a:p>
            <a:pPr algn="ctr"/>
            <a:r>
              <a:rPr lang="en-GB" sz="2800" b="1" dirty="0">
                <a:solidFill>
                  <a:schemeClr val="bg1"/>
                </a:solidFill>
                <a:latin typeface="+mn-lt"/>
              </a:rPr>
              <a:t>Mrs </a:t>
            </a:r>
            <a:r>
              <a:rPr lang="en-GB" sz="2800" b="1" dirty="0" smtClean="0">
                <a:solidFill>
                  <a:schemeClr val="bg1"/>
                </a:solidFill>
                <a:latin typeface="+mn-lt"/>
              </a:rPr>
              <a:t>Jones</a:t>
            </a:r>
          </a:p>
          <a:p>
            <a:pPr algn="ctr"/>
            <a:r>
              <a:rPr lang="en-GB" sz="2800" b="1" dirty="0" smtClean="0">
                <a:solidFill>
                  <a:schemeClr val="bg1"/>
                </a:solidFill>
                <a:latin typeface="+mn-lt"/>
              </a:rPr>
              <a:t>Designated Safeguarding Lead</a:t>
            </a:r>
            <a:endParaRPr lang="en-GB" sz="2800" b="1" dirty="0">
              <a:latin typeface="+mn-lt"/>
            </a:endParaRPr>
          </a:p>
        </p:txBody>
      </p:sp>
      <p:sp>
        <p:nvSpPr>
          <p:cNvPr id="9" name="TextBox 8"/>
          <p:cNvSpPr txBox="1"/>
          <p:nvPr/>
        </p:nvSpPr>
        <p:spPr>
          <a:xfrm>
            <a:off x="6168008" y="5386463"/>
            <a:ext cx="5904656" cy="954107"/>
          </a:xfrm>
          <a:prstGeom prst="rect">
            <a:avLst/>
          </a:prstGeom>
          <a:noFill/>
        </p:spPr>
        <p:txBody>
          <a:bodyPr wrap="square" rtlCol="0">
            <a:spAutoFit/>
          </a:bodyPr>
          <a:lstStyle/>
          <a:p>
            <a:pPr algn="ctr"/>
            <a:r>
              <a:rPr lang="en-GB" sz="2800" b="1" dirty="0">
                <a:solidFill>
                  <a:schemeClr val="bg1"/>
                </a:solidFill>
                <a:latin typeface="+mn-lt"/>
              </a:rPr>
              <a:t>Mrs </a:t>
            </a:r>
            <a:r>
              <a:rPr lang="en-GB" sz="2800" b="1" dirty="0" smtClean="0">
                <a:solidFill>
                  <a:schemeClr val="bg1"/>
                </a:solidFill>
                <a:latin typeface="+mn-lt"/>
              </a:rPr>
              <a:t>Povey</a:t>
            </a:r>
          </a:p>
          <a:p>
            <a:pPr algn="ctr"/>
            <a:r>
              <a:rPr lang="en-GB" sz="2800" b="1" dirty="0" smtClean="0">
                <a:solidFill>
                  <a:schemeClr val="bg1"/>
                </a:solidFill>
                <a:latin typeface="+mn-lt"/>
              </a:rPr>
              <a:t>Deputy Designated Safeguarding Lead</a:t>
            </a:r>
            <a:endParaRPr lang="en-GB" sz="2800" b="1" dirty="0">
              <a:latin typeface="+mn-lt"/>
            </a:endParaRPr>
          </a:p>
        </p:txBody>
      </p:sp>
    </p:spTree>
    <p:extLst>
      <p:ext uri="{BB962C8B-B14F-4D97-AF65-F5344CB8AC3E}">
        <p14:creationId xmlns:p14="http://schemas.microsoft.com/office/powerpoint/2010/main" val="2608679912"/>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bwMode="auto">
          <a:xfrm>
            <a:off x="2423592" y="332656"/>
            <a:ext cx="77565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lgn="ctr"/>
            <a:r>
              <a:rPr lang="en-GB" altLang="en-US" sz="4400" b="1" dirty="0">
                <a:solidFill>
                  <a:schemeClr val="bg1"/>
                </a:solidFill>
                <a:latin typeface="Calibri" panose="020F0502020204030204" pitchFamily="34" charset="0"/>
              </a:rPr>
              <a:t>Academy Website</a:t>
            </a:r>
          </a:p>
        </p:txBody>
      </p:sp>
      <p:pic>
        <p:nvPicPr>
          <p:cNvPr id="3" name="Picture 2"/>
          <p:cNvPicPr>
            <a:picLocks noChangeAspect="1"/>
          </p:cNvPicPr>
          <p:nvPr/>
        </p:nvPicPr>
        <p:blipFill rotWithShape="1">
          <a:blip r:embed="rId2"/>
          <a:srcRect l="1181" t="9187" r="62792" b="38974"/>
          <a:stretch/>
        </p:blipFill>
        <p:spPr>
          <a:xfrm>
            <a:off x="586243" y="1268760"/>
            <a:ext cx="11198389" cy="5179029"/>
          </a:xfrm>
          <a:prstGeom prst="rect">
            <a:avLst/>
          </a:prstGeom>
        </p:spPr>
      </p:pic>
      <p:sp>
        <p:nvSpPr>
          <p:cNvPr id="2" name="Oval 1"/>
          <p:cNvSpPr/>
          <p:nvPr/>
        </p:nvSpPr>
        <p:spPr>
          <a:xfrm>
            <a:off x="8040216" y="4797152"/>
            <a:ext cx="2448272" cy="1081087"/>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7738" r="57678" b="22438"/>
          <a:stretch/>
        </p:blipFill>
        <p:spPr>
          <a:xfrm>
            <a:off x="479376" y="476672"/>
            <a:ext cx="10998726" cy="58326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732" name="Picture 3"/>
          <p:cNvPicPr>
            <a:picLocks noChangeAspect="1" noChangeArrowheads="1"/>
          </p:cNvPicPr>
          <p:nvPr/>
        </p:nvPicPr>
        <p:blipFill>
          <a:blip r:embed="rId2">
            <a:extLst>
              <a:ext uri="{28A0092B-C50C-407E-A947-70E740481C1C}">
                <a14:useLocalDpi xmlns:a14="http://schemas.microsoft.com/office/drawing/2010/main" val="0"/>
              </a:ext>
            </a:extLst>
          </a:blip>
          <a:srcRect l="10547" t="8789" r="25000" b="29688"/>
          <a:stretch>
            <a:fillRect/>
          </a:stretch>
        </p:blipFill>
        <p:spPr bwMode="auto">
          <a:xfrm>
            <a:off x="1785938" y="95251"/>
            <a:ext cx="8604250" cy="657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2"/>
          <p:cNvPicPr>
            <a:picLocks noChangeAspect="1" noChangeArrowheads="1"/>
          </p:cNvPicPr>
          <p:nvPr/>
        </p:nvPicPr>
        <p:blipFill>
          <a:blip r:embed="rId2">
            <a:extLst>
              <a:ext uri="{28A0092B-C50C-407E-A947-70E740481C1C}">
                <a14:useLocalDpi xmlns:a14="http://schemas.microsoft.com/office/drawing/2010/main" val="0"/>
              </a:ext>
            </a:extLst>
          </a:blip>
          <a:srcRect l="65100" t="8138" r="15370" b="83725"/>
          <a:stretch>
            <a:fillRect/>
          </a:stretch>
        </p:blipFill>
        <p:spPr bwMode="auto">
          <a:xfrm>
            <a:off x="7799388" y="247650"/>
            <a:ext cx="25717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4" name="Rectangle 6">
            <a:hlinkClick r:id="rId3"/>
          </p:cNvPr>
          <p:cNvSpPr>
            <a:spLocks noChangeArrowheads="1"/>
          </p:cNvSpPr>
          <p:nvPr/>
        </p:nvSpPr>
        <p:spPr bwMode="auto">
          <a:xfrm>
            <a:off x="3309938" y="285751"/>
            <a:ext cx="450056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eaLnBrk="1" hangingPunct="1"/>
            <a:r>
              <a:rPr lang="en-GB" altLang="en-US" sz="2200"/>
              <a:t>www.childnet-int.org/kia/parents/</a:t>
            </a: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88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9888" y="155575"/>
            <a:ext cx="89281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1"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4825" y="6165850"/>
            <a:ext cx="1296988"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64425" y="1412876"/>
            <a:ext cx="150495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9" t="-650" r="2407" b="45400"/>
          <a:stretch/>
        </p:blipFill>
        <p:spPr bwMode="auto">
          <a:xfrm>
            <a:off x="911424" y="980728"/>
            <a:ext cx="10802761"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0" y="1595439"/>
            <a:ext cx="1785938"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23" name="Rectangle 1"/>
          <p:cNvSpPr>
            <a:spLocks noChangeArrowheads="1"/>
          </p:cNvSpPr>
          <p:nvPr/>
        </p:nvSpPr>
        <p:spPr bwMode="auto">
          <a:xfrm>
            <a:off x="6877051" y="4386264"/>
            <a:ext cx="32623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eaLnBrk="1" hangingPunct="1"/>
            <a:r>
              <a:rPr lang="en-GB" altLang="en-US" sz="2800">
                <a:solidFill>
                  <a:schemeClr val="bg1"/>
                </a:solidFill>
                <a:effectLst>
                  <a:outerShdw blurRad="38100" dist="38100" dir="2700000" algn="tl">
                    <a:srgbClr val="000000">
                      <a:alpha val="43137"/>
                    </a:srgbClr>
                  </a:outerShdw>
                </a:effectLst>
              </a:rPr>
              <a:t>Forensics Software</a:t>
            </a:r>
          </a:p>
        </p:txBody>
      </p:sp>
      <p:sp>
        <p:nvSpPr>
          <p:cNvPr id="81924" name="Rectangle 3"/>
          <p:cNvSpPr>
            <a:spLocks noChangeArrowheads="1"/>
          </p:cNvSpPr>
          <p:nvPr/>
        </p:nvSpPr>
        <p:spPr bwMode="auto">
          <a:xfrm>
            <a:off x="4692650" y="3284539"/>
            <a:ext cx="51196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eaLnBrk="1" hangingPunct="1"/>
            <a:r>
              <a:rPr lang="en-GB" altLang="en-US" sz="2800" dirty="0">
                <a:solidFill>
                  <a:schemeClr val="bg1"/>
                </a:solidFill>
                <a:effectLst>
                  <a:outerShdw blurRad="38100" dist="38100" dir="2700000" algn="tl">
                    <a:srgbClr val="000000">
                      <a:alpha val="43137"/>
                    </a:srgbClr>
                  </a:outerShdw>
                </a:effectLst>
              </a:rPr>
              <a:t>http://www.cybersentinel.co.uk/</a:t>
            </a:r>
          </a:p>
        </p:txBody>
      </p:sp>
      <p:sp>
        <p:nvSpPr>
          <p:cNvPr id="81925" name="Rectangle 2"/>
          <p:cNvSpPr>
            <a:spLocks noChangeArrowheads="1"/>
          </p:cNvSpPr>
          <p:nvPr/>
        </p:nvSpPr>
        <p:spPr bwMode="auto">
          <a:xfrm>
            <a:off x="3935413" y="549276"/>
            <a:ext cx="4572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pPr algn="ctr" eaLnBrk="1" hangingPunct="1"/>
            <a:r>
              <a:rPr lang="en-GB" altLang="en-US" sz="4400" b="1" dirty="0">
                <a:solidFill>
                  <a:schemeClr val="bg1"/>
                </a:solidFill>
                <a:effectLst>
                  <a:outerShdw blurRad="38100" dist="38100" dir="2700000" algn="tl">
                    <a:srgbClr val="000000">
                      <a:alpha val="43137"/>
                    </a:srgbClr>
                  </a:outerShdw>
                </a:effectLst>
                <a:latin typeface="+mn-lt"/>
              </a:rPr>
              <a:t>Sandwell Academy</a:t>
            </a:r>
            <a:br>
              <a:rPr lang="en-GB" altLang="en-US" sz="4400" b="1" dirty="0">
                <a:solidFill>
                  <a:schemeClr val="bg1"/>
                </a:solidFill>
                <a:effectLst>
                  <a:outerShdw blurRad="38100" dist="38100" dir="2700000" algn="tl">
                    <a:srgbClr val="000000">
                      <a:alpha val="43137"/>
                    </a:srgbClr>
                  </a:outerShdw>
                </a:effectLst>
                <a:latin typeface="+mn-lt"/>
              </a:rPr>
            </a:br>
            <a:endParaRPr lang="en-GB" altLang="en-US" sz="4400" b="1" dirty="0">
              <a:solidFill>
                <a:schemeClr val="bg1"/>
              </a:solidFill>
              <a:effectLst>
                <a:outerShdw blurRad="38100" dist="38100" dir="2700000" algn="tl">
                  <a:srgbClr val="000000">
                    <a:alpha val="43137"/>
                  </a:srgbClr>
                </a:outerShdw>
              </a:effectLst>
              <a:latin typeface="+mn-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5154" name="Rectangle 2"/>
          <p:cNvSpPr>
            <a:spLocks noGrp="1" noChangeArrowheads="1"/>
          </p:cNvSpPr>
          <p:nvPr>
            <p:ph type="title" idx="4294967295"/>
          </p:nvPr>
        </p:nvSpPr>
        <p:spPr bwMode="auto">
          <a:xfrm>
            <a:off x="0" y="2276475"/>
            <a:ext cx="12192000" cy="1223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z="6000" b="1" dirty="0">
                <a:solidFill>
                  <a:schemeClr val="bg1"/>
                </a:solidFill>
                <a:effectLst>
                  <a:outerShdw blurRad="38100" dist="38100" dir="2700000" algn="tl">
                    <a:srgbClr val="000000">
                      <a:alpha val="43137"/>
                    </a:srgbClr>
                  </a:outerShdw>
                </a:effectLst>
              </a:rPr>
              <a:t>Thank You </a:t>
            </a:r>
            <a:r>
              <a:rPr lang="en-GB" altLang="en-US" sz="6000" b="1" dirty="0" smtClean="0">
                <a:solidFill>
                  <a:schemeClr val="bg1"/>
                </a:solidFill>
                <a:effectLst>
                  <a:outerShdw blurRad="38100" dist="38100" dir="2700000" algn="tl">
                    <a:srgbClr val="000000">
                      <a:alpha val="43137"/>
                    </a:srgbClr>
                  </a:outerShdw>
                </a:effectLst>
              </a:rPr>
              <a:t>For Listening</a:t>
            </a:r>
            <a:endParaRPr lang="en-GB" altLang="en-US" sz="2400" dirty="0">
              <a:solidFill>
                <a:schemeClr val="bg1"/>
              </a:solidFill>
              <a:effectLst>
                <a:outerShdw blurRad="38100" dist="38100" dir="2700000" algn="tl">
                  <a:srgbClr val="000000">
                    <a:alpha val="43137"/>
                  </a:srgbClr>
                </a:outerShdw>
              </a:effectLst>
            </a:endParaRPr>
          </a:p>
        </p:txBody>
      </p:sp>
      <p:sp>
        <p:nvSpPr>
          <p:cNvPr id="2" name="TextBox 1"/>
          <p:cNvSpPr txBox="1"/>
          <p:nvPr/>
        </p:nvSpPr>
        <p:spPr>
          <a:xfrm>
            <a:off x="4295800" y="5445224"/>
            <a:ext cx="7536160" cy="523220"/>
          </a:xfrm>
          <a:prstGeom prst="rect">
            <a:avLst/>
          </a:prstGeom>
          <a:noFill/>
        </p:spPr>
        <p:txBody>
          <a:bodyPr wrap="square" rtlCol="0">
            <a:spAutoFit/>
          </a:bodyPr>
          <a:lstStyle/>
          <a:p>
            <a:r>
              <a:rPr lang="en-GB" sz="2800" b="1" dirty="0">
                <a:solidFill>
                  <a:schemeClr val="bg1"/>
                </a:solidFill>
                <a:effectLst>
                  <a:outerShdw blurRad="38100" dist="38100" dir="2700000" algn="tl">
                    <a:srgbClr val="000000">
                      <a:alpha val="43137"/>
                    </a:srgbClr>
                  </a:outerShdw>
                </a:effectLst>
                <a:latin typeface="+mn-lt"/>
              </a:rPr>
              <a:t>Mr Williams, Mr Mills, Mr </a:t>
            </a:r>
            <a:r>
              <a:rPr lang="en-GB" sz="2800" b="1" dirty="0" smtClean="0">
                <a:solidFill>
                  <a:schemeClr val="bg1"/>
                </a:solidFill>
                <a:effectLst>
                  <a:outerShdw blurRad="38100" dist="38100" dir="2700000" algn="tl">
                    <a:srgbClr val="000000">
                      <a:alpha val="43137"/>
                    </a:srgbClr>
                  </a:outerShdw>
                </a:effectLst>
                <a:latin typeface="+mn-lt"/>
              </a:rPr>
              <a:t>Hull and Mrs Jones </a:t>
            </a:r>
            <a:endParaRPr lang="en-US" sz="2800" b="1" dirty="0">
              <a:solidFill>
                <a:schemeClr val="bg1"/>
              </a:solidFill>
              <a:effectLst>
                <a:outerShdw blurRad="38100" dist="38100" dir="2700000" algn="tl">
                  <a:srgbClr val="000000">
                    <a:alpha val="43137"/>
                  </a:srgbClr>
                </a:outerShdw>
              </a:effectLst>
              <a:latin typeface="+mn-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57087" b="20601"/>
          <a:stretch/>
        </p:blipFill>
        <p:spPr>
          <a:xfrm>
            <a:off x="1775520" y="1268760"/>
            <a:ext cx="8784976" cy="5224666"/>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0" y="332656"/>
            <a:ext cx="12191999" cy="707886"/>
          </a:xfrm>
          <a:prstGeom prst="rect">
            <a:avLst/>
          </a:prstGeom>
          <a:noFill/>
        </p:spPr>
        <p:txBody>
          <a:bodyPr wrap="square" rtlCol="0">
            <a:spAutoFit/>
          </a:bodyPr>
          <a:lstStyle/>
          <a:p>
            <a:pPr algn="ctr"/>
            <a:r>
              <a:rPr lang="en-US" sz="4000" b="1" dirty="0" smtClean="0">
                <a:solidFill>
                  <a:schemeClr val="bg1"/>
                </a:solidFill>
                <a:effectLst>
                  <a:outerShdw blurRad="38100" dist="38100" dir="2700000" algn="tl">
                    <a:srgbClr val="000000">
                      <a:alpha val="43137"/>
                    </a:srgbClr>
                  </a:outerShdw>
                </a:effectLst>
                <a:latin typeface="+mj-lt"/>
              </a:rPr>
              <a:t>Online Curriculum </a:t>
            </a:r>
            <a:endParaRPr lang="en-US" sz="4000" b="1"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037815681"/>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4064" r="57678" b="38974"/>
          <a:stretch/>
        </p:blipFill>
        <p:spPr>
          <a:xfrm>
            <a:off x="623392" y="1052736"/>
            <a:ext cx="11152033" cy="4824536"/>
          </a:xfrm>
          <a:prstGeom prst="rect">
            <a:avLst/>
          </a:prstGeom>
        </p:spPr>
      </p:pic>
    </p:spTree>
    <p:extLst>
      <p:ext uri="{BB962C8B-B14F-4D97-AF65-F5344CB8AC3E}">
        <p14:creationId xmlns:p14="http://schemas.microsoft.com/office/powerpoint/2010/main" val="99613034"/>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7738" r="57678" b="24276"/>
          <a:stretch/>
        </p:blipFill>
        <p:spPr>
          <a:xfrm>
            <a:off x="551384" y="620688"/>
            <a:ext cx="11017075" cy="5688632"/>
          </a:xfrm>
          <a:prstGeom prst="rect">
            <a:avLst/>
          </a:prstGeom>
        </p:spPr>
      </p:pic>
    </p:spTree>
    <p:extLst>
      <p:ext uri="{BB962C8B-B14F-4D97-AF65-F5344CB8AC3E}">
        <p14:creationId xmlns:p14="http://schemas.microsoft.com/office/powerpoint/2010/main" val="1061014259"/>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0" y="2924175"/>
            <a:ext cx="12192000" cy="1152525"/>
          </a:xfrm>
          <a:prstGeom prst="rect">
            <a:avLst/>
          </a:prstGeom>
        </p:spPr>
        <p:txBody>
          <a:bodyPr/>
          <a:lstStyle/>
          <a:p>
            <a:pPr marL="0" indent="0" algn="ctr">
              <a:buNone/>
            </a:pPr>
            <a:r>
              <a:rPr lang="en-US" sz="4800" dirty="0">
                <a:solidFill>
                  <a:schemeClr val="bg1"/>
                </a:solidFill>
                <a:effectLst>
                  <a:outerShdw blurRad="38100" dist="38100" dir="2700000" algn="tl">
                    <a:srgbClr val="000000">
                      <a:alpha val="43137"/>
                    </a:srgbClr>
                  </a:outerShdw>
                </a:effectLst>
              </a:rPr>
              <a:t>mychildatschool.com </a:t>
            </a:r>
          </a:p>
        </p:txBody>
      </p:sp>
      <p:sp>
        <p:nvSpPr>
          <p:cNvPr id="3" name="Title 2"/>
          <p:cNvSpPr>
            <a:spLocks noGrp="1"/>
          </p:cNvSpPr>
          <p:nvPr>
            <p:ph type="title" idx="4294967295"/>
          </p:nvPr>
        </p:nvSpPr>
        <p:spPr>
          <a:xfrm>
            <a:off x="0" y="620713"/>
            <a:ext cx="12192000" cy="1054100"/>
          </a:xfrm>
          <a:prstGeom prst="rect">
            <a:avLst/>
          </a:prstGeom>
        </p:spPr>
        <p:txBody>
          <a:bodyPr/>
          <a:lstStyle/>
          <a:p>
            <a:r>
              <a:rPr lang="en-US" sz="5400" b="1" dirty="0">
                <a:solidFill>
                  <a:schemeClr val="bg1"/>
                </a:solidFill>
                <a:effectLst>
                  <a:outerShdw blurRad="38100" dist="38100" dir="2700000" algn="tl">
                    <a:srgbClr val="000000">
                      <a:alpha val="43137"/>
                    </a:srgbClr>
                  </a:outerShdw>
                </a:effectLst>
              </a:rPr>
              <a:t>MCAS</a:t>
            </a:r>
          </a:p>
        </p:txBody>
      </p:sp>
    </p:spTree>
    <p:extLst>
      <p:ext uri="{BB962C8B-B14F-4D97-AF65-F5344CB8AC3E}">
        <p14:creationId xmlns:p14="http://schemas.microsoft.com/office/powerpoint/2010/main" val="1154101104"/>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8946" y="292336"/>
            <a:ext cx="11754107" cy="6273328"/>
          </a:xfrm>
          <a:prstGeom prst="rect">
            <a:avLst/>
          </a:prstGeom>
        </p:spPr>
      </p:pic>
    </p:spTree>
    <p:extLst>
      <p:ext uri="{BB962C8B-B14F-4D97-AF65-F5344CB8AC3E}">
        <p14:creationId xmlns:p14="http://schemas.microsoft.com/office/powerpoint/2010/main" val="1408365735"/>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1778" name="Rectangle 2"/>
          <p:cNvSpPr>
            <a:spLocks noGrp="1" noChangeArrowheads="1"/>
          </p:cNvSpPr>
          <p:nvPr>
            <p:ph type="title" idx="4294967295"/>
          </p:nvPr>
        </p:nvSpPr>
        <p:spPr bwMode="auto">
          <a:xfrm>
            <a:off x="0" y="284163"/>
            <a:ext cx="12192000" cy="8366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1" hangingPunct="1"/>
            <a:r>
              <a:rPr lang="en-GB" altLang="en-US" b="1" dirty="0">
                <a:solidFill>
                  <a:schemeClr val="bg1"/>
                </a:solidFill>
                <a:effectLst>
                  <a:outerShdw blurRad="38100" dist="38100" dir="2700000" algn="tl">
                    <a:srgbClr val="000000">
                      <a:alpha val="43137"/>
                    </a:srgbClr>
                  </a:outerShdw>
                </a:effectLst>
              </a:rPr>
              <a:t>What is the Reward System</a:t>
            </a:r>
          </a:p>
        </p:txBody>
      </p:sp>
      <p:pic>
        <p:nvPicPr>
          <p:cNvPr id="2" name="Picture 1"/>
          <p:cNvPicPr>
            <a:picLocks noChangeAspect="1"/>
          </p:cNvPicPr>
          <p:nvPr/>
        </p:nvPicPr>
        <p:blipFill rotWithShape="1">
          <a:blip r:embed="rId3"/>
          <a:srcRect l="11310" t="19667" r="63076" b="26126"/>
          <a:stretch/>
        </p:blipFill>
        <p:spPr>
          <a:xfrm>
            <a:off x="2166937" y="1141492"/>
            <a:ext cx="7889501" cy="536669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4588</TotalTime>
  <Words>1152</Words>
  <Application>Microsoft Office PowerPoint</Application>
  <PresentationFormat>Widescreen</PresentationFormat>
  <Paragraphs>213</Paragraphs>
  <Slides>38</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Wingdings</vt:lpstr>
      <vt:lpstr>Custom Design</vt:lpstr>
      <vt:lpstr>PowerPoint Presentation</vt:lpstr>
      <vt:lpstr>PowerPoint Presentation</vt:lpstr>
      <vt:lpstr>PowerPoint Presentation</vt:lpstr>
      <vt:lpstr>PowerPoint Presentation</vt:lpstr>
      <vt:lpstr>PowerPoint Presentation</vt:lpstr>
      <vt:lpstr>PowerPoint Presentation</vt:lpstr>
      <vt:lpstr>MCAS</vt:lpstr>
      <vt:lpstr>PowerPoint Presentation</vt:lpstr>
      <vt:lpstr>What is the Reward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need for this presentation   </vt:lpstr>
      <vt:lpstr>THE POWER OF TECHNOLOGY</vt:lpstr>
      <vt:lpstr>PowerPoint Presentation</vt:lpstr>
      <vt:lpstr>Ready for social networking?</vt:lpstr>
      <vt:lpstr>Online grooming</vt:lpstr>
      <vt:lpstr>Cyber-bullying</vt:lpstr>
      <vt:lpstr>PowerPoint Presentation</vt:lpstr>
      <vt:lpstr>Identity theft</vt:lpstr>
      <vt:lpstr>PowerPoint Presentation</vt:lpstr>
      <vt:lpstr>Selfie &amp; Live Streaming</vt:lpstr>
      <vt:lpstr>Sexting </vt:lpstr>
      <vt:lpstr>3 Golden Rules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Listening</vt:lpstr>
    </vt:vector>
  </TitlesOfParts>
  <Company>Thomas Telford School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Office User</dc:creator>
  <cp:lastModifiedBy>Christopher Mills</cp:lastModifiedBy>
  <cp:revision>435</cp:revision>
  <cp:lastPrinted>2012-04-26T07:39:51Z</cp:lastPrinted>
  <dcterms:created xsi:type="dcterms:W3CDTF">2005-01-12T13:16:40Z</dcterms:created>
  <dcterms:modified xsi:type="dcterms:W3CDTF">2019-01-21T11:51:35Z</dcterms:modified>
</cp:coreProperties>
</file>